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257" r:id="rId3"/>
    <p:sldId id="259" r:id="rId4"/>
    <p:sldId id="261" r:id="rId5"/>
    <p:sldId id="260" r:id="rId6"/>
    <p:sldId id="262" r:id="rId7"/>
    <p:sldId id="263" r:id="rId8"/>
    <p:sldId id="264" r:id="rId9"/>
    <p:sldId id="265" r:id="rId10"/>
    <p:sldId id="266" r:id="rId11"/>
    <p:sldId id="267" r:id="rId12"/>
    <p:sldId id="268" r:id="rId13"/>
    <p:sldId id="270" r:id="rId14"/>
    <p:sldId id="269" r:id="rId15"/>
    <p:sldId id="271" r:id="rId16"/>
    <p:sldId id="272" r:id="rId17"/>
    <p:sldId id="274" r:id="rId18"/>
    <p:sldId id="275" r:id="rId19"/>
    <p:sldId id="273" r:id="rId20"/>
    <p:sldId id="277" r:id="rId21"/>
    <p:sldId id="278" r:id="rId22"/>
    <p:sldId id="276" r:id="rId23"/>
    <p:sldId id="279" r:id="rId24"/>
    <p:sldId id="280" r:id="rId25"/>
    <p:sldId id="281" r:id="rId26"/>
    <p:sldId id="282" r:id="rId27"/>
    <p:sldId id="283" r:id="rId28"/>
    <p:sldId id="284" r:id="rId29"/>
    <p:sldId id="285" r:id="rId30"/>
    <p:sldId id="286" r:id="rId31"/>
    <p:sldId id="288" r:id="rId32"/>
    <p:sldId id="290" r:id="rId33"/>
    <p:sldId id="287"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3" r:id="rId56"/>
    <p:sldId id="312" r:id="rId5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4" autoAdjust="0"/>
    <p:restoredTop sz="94660"/>
  </p:normalViewPr>
  <p:slideViewPr>
    <p:cSldViewPr snapToGrid="0">
      <p:cViewPr varScale="1">
        <p:scale>
          <a:sx n="85" d="100"/>
          <a:sy n="85" d="100"/>
        </p:scale>
        <p:origin x="11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980FEF-CBBB-4EFD-9CDF-A299FFDB6E88}" type="datetimeFigureOut">
              <a:rPr kumimoji="1" lang="ja-JP" altLang="en-US" smtClean="0"/>
              <a:t>2020/11/10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5C702B-35D8-4385-BA01-CBE4FFD78F5B}" type="slidenum">
              <a:rPr kumimoji="1" lang="ja-JP" altLang="en-US" smtClean="0"/>
              <a:t>‹#›</a:t>
            </a:fld>
            <a:endParaRPr kumimoji="1" lang="ja-JP" altLang="en-US"/>
          </a:p>
        </p:txBody>
      </p:sp>
    </p:spTree>
    <p:extLst>
      <p:ext uri="{BB962C8B-B14F-4D97-AF65-F5344CB8AC3E}">
        <p14:creationId xmlns:p14="http://schemas.microsoft.com/office/powerpoint/2010/main" val="38051861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D928D2-9804-4C50-ADA3-C821257D667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56254AD-8DEA-4571-91A4-14CB1B2948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9043C1F-3B1E-4D2B-85DB-7DBBF8FC48C9}"/>
              </a:ext>
            </a:extLst>
          </p:cNvPr>
          <p:cNvSpPr>
            <a:spLocks noGrp="1"/>
          </p:cNvSpPr>
          <p:nvPr>
            <p:ph type="dt" sz="half" idx="10"/>
          </p:nvPr>
        </p:nvSpPr>
        <p:spPr/>
        <p:txBody>
          <a:bodyPr/>
          <a:lstStyle/>
          <a:p>
            <a:fld id="{DCAF4002-D793-46F0-8F6C-277B763FA327}" type="datetime1">
              <a:rPr kumimoji="1" lang="ja-JP" altLang="en-US" smtClean="0"/>
              <a:t>2020/11/10</a:t>
            </a:fld>
            <a:endParaRPr kumimoji="1" lang="ja-JP" altLang="en-US"/>
          </a:p>
        </p:txBody>
      </p:sp>
      <p:sp>
        <p:nvSpPr>
          <p:cNvPr id="5" name="フッター プレースホルダー 4">
            <a:extLst>
              <a:ext uri="{FF2B5EF4-FFF2-40B4-BE49-F238E27FC236}">
                <a16:creationId xmlns:a16="http://schemas.microsoft.com/office/drawing/2014/main" id="{7319D36E-0843-4014-B357-B80401AC72AA}"/>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
        <p:nvSpPr>
          <p:cNvPr id="6" name="スライド番号プレースホルダー 5">
            <a:extLst>
              <a:ext uri="{FF2B5EF4-FFF2-40B4-BE49-F238E27FC236}">
                <a16:creationId xmlns:a16="http://schemas.microsoft.com/office/drawing/2014/main" id="{EFB541DB-4602-4156-A54E-2748ED2A6A96}"/>
              </a:ext>
            </a:extLst>
          </p:cNvPr>
          <p:cNvSpPr>
            <a:spLocks noGrp="1"/>
          </p:cNvSpPr>
          <p:nvPr>
            <p:ph type="sldNum" sz="quarter" idx="12"/>
          </p:nvPr>
        </p:nvSpPr>
        <p:spPr/>
        <p:txBody>
          <a:bodyPr/>
          <a:lstStyle/>
          <a:p>
            <a:fld id="{39B3ABC5-53F0-4ADD-8211-762A86A959BF}" type="slidenum">
              <a:rPr kumimoji="1" lang="ja-JP" altLang="en-US" smtClean="0"/>
              <a:t>‹#›</a:t>
            </a:fld>
            <a:endParaRPr kumimoji="1" lang="ja-JP" altLang="en-US"/>
          </a:p>
        </p:txBody>
      </p:sp>
    </p:spTree>
    <p:extLst>
      <p:ext uri="{BB962C8B-B14F-4D97-AF65-F5344CB8AC3E}">
        <p14:creationId xmlns:p14="http://schemas.microsoft.com/office/powerpoint/2010/main" val="121237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0C3573-EF46-40EF-8739-3D792FB46D5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ED6251F-3D8A-4845-8C6A-2BE72EC053F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0A88927-A93C-453C-9BB4-B3BF67F20882}"/>
              </a:ext>
            </a:extLst>
          </p:cNvPr>
          <p:cNvSpPr>
            <a:spLocks noGrp="1"/>
          </p:cNvSpPr>
          <p:nvPr>
            <p:ph type="dt" sz="half" idx="10"/>
          </p:nvPr>
        </p:nvSpPr>
        <p:spPr/>
        <p:txBody>
          <a:bodyPr/>
          <a:lstStyle/>
          <a:p>
            <a:fld id="{1D024229-7D72-4C67-AD92-1FC10F022F91}" type="datetime1">
              <a:rPr kumimoji="1" lang="ja-JP" altLang="en-US" smtClean="0"/>
              <a:t>2020/11/10</a:t>
            </a:fld>
            <a:endParaRPr kumimoji="1" lang="ja-JP" altLang="en-US"/>
          </a:p>
        </p:txBody>
      </p:sp>
      <p:sp>
        <p:nvSpPr>
          <p:cNvPr id="5" name="フッター プレースホルダー 4">
            <a:extLst>
              <a:ext uri="{FF2B5EF4-FFF2-40B4-BE49-F238E27FC236}">
                <a16:creationId xmlns:a16="http://schemas.microsoft.com/office/drawing/2014/main" id="{090B1038-25E7-4954-980F-1373E24F96BF}"/>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
        <p:nvSpPr>
          <p:cNvPr id="6" name="スライド番号プレースホルダー 5">
            <a:extLst>
              <a:ext uri="{FF2B5EF4-FFF2-40B4-BE49-F238E27FC236}">
                <a16:creationId xmlns:a16="http://schemas.microsoft.com/office/drawing/2014/main" id="{46B436EE-3062-4C28-A7FD-674232308C2F}"/>
              </a:ext>
            </a:extLst>
          </p:cNvPr>
          <p:cNvSpPr>
            <a:spLocks noGrp="1"/>
          </p:cNvSpPr>
          <p:nvPr>
            <p:ph type="sldNum" sz="quarter" idx="12"/>
          </p:nvPr>
        </p:nvSpPr>
        <p:spPr/>
        <p:txBody>
          <a:bodyPr/>
          <a:lstStyle/>
          <a:p>
            <a:fld id="{39B3ABC5-53F0-4ADD-8211-762A86A959BF}" type="slidenum">
              <a:rPr kumimoji="1" lang="ja-JP" altLang="en-US" smtClean="0"/>
              <a:t>‹#›</a:t>
            </a:fld>
            <a:endParaRPr kumimoji="1" lang="ja-JP" altLang="en-US"/>
          </a:p>
        </p:txBody>
      </p:sp>
    </p:spTree>
    <p:extLst>
      <p:ext uri="{BB962C8B-B14F-4D97-AF65-F5344CB8AC3E}">
        <p14:creationId xmlns:p14="http://schemas.microsoft.com/office/powerpoint/2010/main" val="120610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9A5905D-525B-4B43-9F5B-6567565F075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D155B09-3723-4BF9-9CFE-CC5731D2964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FFBAD12-7746-43BC-AB28-374A1609BD20}"/>
              </a:ext>
            </a:extLst>
          </p:cNvPr>
          <p:cNvSpPr>
            <a:spLocks noGrp="1"/>
          </p:cNvSpPr>
          <p:nvPr>
            <p:ph type="dt" sz="half" idx="10"/>
          </p:nvPr>
        </p:nvSpPr>
        <p:spPr/>
        <p:txBody>
          <a:bodyPr/>
          <a:lstStyle/>
          <a:p>
            <a:fld id="{627B3FBA-A0C9-4160-A55F-E21AE3BAADA5}" type="datetime1">
              <a:rPr kumimoji="1" lang="ja-JP" altLang="en-US" smtClean="0"/>
              <a:t>2020/11/10</a:t>
            </a:fld>
            <a:endParaRPr kumimoji="1" lang="ja-JP" altLang="en-US"/>
          </a:p>
        </p:txBody>
      </p:sp>
      <p:sp>
        <p:nvSpPr>
          <p:cNvPr id="5" name="フッター プレースホルダー 4">
            <a:extLst>
              <a:ext uri="{FF2B5EF4-FFF2-40B4-BE49-F238E27FC236}">
                <a16:creationId xmlns:a16="http://schemas.microsoft.com/office/drawing/2014/main" id="{2C88F151-4C65-4FB8-B7EC-E53F04E3129E}"/>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
        <p:nvSpPr>
          <p:cNvPr id="6" name="スライド番号プレースホルダー 5">
            <a:extLst>
              <a:ext uri="{FF2B5EF4-FFF2-40B4-BE49-F238E27FC236}">
                <a16:creationId xmlns:a16="http://schemas.microsoft.com/office/drawing/2014/main" id="{685C8F06-D03D-4266-AE08-0AB84F30D6DF}"/>
              </a:ext>
            </a:extLst>
          </p:cNvPr>
          <p:cNvSpPr>
            <a:spLocks noGrp="1"/>
          </p:cNvSpPr>
          <p:nvPr>
            <p:ph type="sldNum" sz="quarter" idx="12"/>
          </p:nvPr>
        </p:nvSpPr>
        <p:spPr/>
        <p:txBody>
          <a:bodyPr/>
          <a:lstStyle/>
          <a:p>
            <a:fld id="{39B3ABC5-53F0-4ADD-8211-762A86A959BF}" type="slidenum">
              <a:rPr kumimoji="1" lang="ja-JP" altLang="en-US" smtClean="0"/>
              <a:t>‹#›</a:t>
            </a:fld>
            <a:endParaRPr kumimoji="1" lang="ja-JP" altLang="en-US"/>
          </a:p>
        </p:txBody>
      </p:sp>
    </p:spTree>
    <p:extLst>
      <p:ext uri="{BB962C8B-B14F-4D97-AF65-F5344CB8AC3E}">
        <p14:creationId xmlns:p14="http://schemas.microsoft.com/office/powerpoint/2010/main" val="209270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F4F42B-56ED-4964-8B56-2208ED9CE0C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3C20259-2EF7-4744-970B-A61F8404FF6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E9C42C8-FDC4-41D0-B2FD-94C657992621}"/>
              </a:ext>
            </a:extLst>
          </p:cNvPr>
          <p:cNvSpPr>
            <a:spLocks noGrp="1"/>
          </p:cNvSpPr>
          <p:nvPr>
            <p:ph type="dt" sz="half" idx="10"/>
          </p:nvPr>
        </p:nvSpPr>
        <p:spPr/>
        <p:txBody>
          <a:bodyPr/>
          <a:lstStyle/>
          <a:p>
            <a:fld id="{0792475C-F16B-45A0-B250-32CE77DC978C}" type="datetime1">
              <a:rPr kumimoji="1" lang="ja-JP" altLang="en-US" smtClean="0"/>
              <a:t>2020/11/10</a:t>
            </a:fld>
            <a:endParaRPr kumimoji="1" lang="ja-JP" altLang="en-US"/>
          </a:p>
        </p:txBody>
      </p:sp>
      <p:sp>
        <p:nvSpPr>
          <p:cNvPr id="5" name="フッター プレースホルダー 4">
            <a:extLst>
              <a:ext uri="{FF2B5EF4-FFF2-40B4-BE49-F238E27FC236}">
                <a16:creationId xmlns:a16="http://schemas.microsoft.com/office/drawing/2014/main" id="{B1BDA944-0394-4EC4-8E2D-1B0459773A33}"/>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
        <p:nvSpPr>
          <p:cNvPr id="6" name="スライド番号プレースホルダー 5">
            <a:extLst>
              <a:ext uri="{FF2B5EF4-FFF2-40B4-BE49-F238E27FC236}">
                <a16:creationId xmlns:a16="http://schemas.microsoft.com/office/drawing/2014/main" id="{79ED770D-8069-4960-97D9-A57265F990D1}"/>
              </a:ext>
            </a:extLst>
          </p:cNvPr>
          <p:cNvSpPr>
            <a:spLocks noGrp="1"/>
          </p:cNvSpPr>
          <p:nvPr>
            <p:ph type="sldNum" sz="quarter" idx="12"/>
          </p:nvPr>
        </p:nvSpPr>
        <p:spPr/>
        <p:txBody>
          <a:bodyPr/>
          <a:lstStyle/>
          <a:p>
            <a:fld id="{39B3ABC5-53F0-4ADD-8211-762A86A959BF}" type="slidenum">
              <a:rPr kumimoji="1" lang="ja-JP" altLang="en-US" smtClean="0"/>
              <a:t>‹#›</a:t>
            </a:fld>
            <a:endParaRPr kumimoji="1" lang="ja-JP" altLang="en-US"/>
          </a:p>
        </p:txBody>
      </p:sp>
    </p:spTree>
    <p:extLst>
      <p:ext uri="{BB962C8B-B14F-4D97-AF65-F5344CB8AC3E}">
        <p14:creationId xmlns:p14="http://schemas.microsoft.com/office/powerpoint/2010/main" val="776767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360E0D-C2FE-4AD6-A617-AF021F96647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284C22C-31FC-49C7-9067-D5AFE94732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EDA211E-0F00-4D3C-ACEE-3CAD67E70C6D}"/>
              </a:ext>
            </a:extLst>
          </p:cNvPr>
          <p:cNvSpPr>
            <a:spLocks noGrp="1"/>
          </p:cNvSpPr>
          <p:nvPr>
            <p:ph type="dt" sz="half" idx="10"/>
          </p:nvPr>
        </p:nvSpPr>
        <p:spPr/>
        <p:txBody>
          <a:bodyPr/>
          <a:lstStyle/>
          <a:p>
            <a:fld id="{D1BBD2E4-2931-4C52-8901-32CD7A4E20B6}" type="datetime1">
              <a:rPr kumimoji="1" lang="ja-JP" altLang="en-US" smtClean="0"/>
              <a:t>2020/11/10</a:t>
            </a:fld>
            <a:endParaRPr kumimoji="1" lang="ja-JP" altLang="en-US"/>
          </a:p>
        </p:txBody>
      </p:sp>
      <p:sp>
        <p:nvSpPr>
          <p:cNvPr id="5" name="フッター プレースホルダー 4">
            <a:extLst>
              <a:ext uri="{FF2B5EF4-FFF2-40B4-BE49-F238E27FC236}">
                <a16:creationId xmlns:a16="http://schemas.microsoft.com/office/drawing/2014/main" id="{4E4A7D00-E781-4358-AD01-DCB9E723225B}"/>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
        <p:nvSpPr>
          <p:cNvPr id="6" name="スライド番号プレースホルダー 5">
            <a:extLst>
              <a:ext uri="{FF2B5EF4-FFF2-40B4-BE49-F238E27FC236}">
                <a16:creationId xmlns:a16="http://schemas.microsoft.com/office/drawing/2014/main" id="{D8378774-6494-4085-8D07-9CC7B7E81C2C}"/>
              </a:ext>
            </a:extLst>
          </p:cNvPr>
          <p:cNvSpPr>
            <a:spLocks noGrp="1"/>
          </p:cNvSpPr>
          <p:nvPr>
            <p:ph type="sldNum" sz="quarter" idx="12"/>
          </p:nvPr>
        </p:nvSpPr>
        <p:spPr/>
        <p:txBody>
          <a:bodyPr/>
          <a:lstStyle/>
          <a:p>
            <a:fld id="{39B3ABC5-53F0-4ADD-8211-762A86A959BF}" type="slidenum">
              <a:rPr kumimoji="1" lang="ja-JP" altLang="en-US" smtClean="0"/>
              <a:t>‹#›</a:t>
            </a:fld>
            <a:endParaRPr kumimoji="1" lang="ja-JP" altLang="en-US"/>
          </a:p>
        </p:txBody>
      </p:sp>
    </p:spTree>
    <p:extLst>
      <p:ext uri="{BB962C8B-B14F-4D97-AF65-F5344CB8AC3E}">
        <p14:creationId xmlns:p14="http://schemas.microsoft.com/office/powerpoint/2010/main" val="7109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F0DC03-D7E3-4626-A57F-BCEC5DAF307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FC5A8AE-EF22-4C0A-B8E7-56E8AA7C2A6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8D1424A-494F-49B1-92CF-E6DFFC9D60A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C88788E-EB4F-48EF-9562-181579505172}"/>
              </a:ext>
            </a:extLst>
          </p:cNvPr>
          <p:cNvSpPr>
            <a:spLocks noGrp="1"/>
          </p:cNvSpPr>
          <p:nvPr>
            <p:ph type="dt" sz="half" idx="10"/>
          </p:nvPr>
        </p:nvSpPr>
        <p:spPr/>
        <p:txBody>
          <a:bodyPr/>
          <a:lstStyle/>
          <a:p>
            <a:fld id="{FF008420-B6DD-4803-9D71-E418B7FDB222}" type="datetime1">
              <a:rPr kumimoji="1" lang="ja-JP" altLang="en-US" smtClean="0"/>
              <a:t>2020/11/10</a:t>
            </a:fld>
            <a:endParaRPr kumimoji="1" lang="ja-JP" altLang="en-US"/>
          </a:p>
        </p:txBody>
      </p:sp>
      <p:sp>
        <p:nvSpPr>
          <p:cNvPr id="6" name="フッター プレースホルダー 5">
            <a:extLst>
              <a:ext uri="{FF2B5EF4-FFF2-40B4-BE49-F238E27FC236}">
                <a16:creationId xmlns:a16="http://schemas.microsoft.com/office/drawing/2014/main" id="{EE6B8EFC-8A83-400A-8133-51FA731AA284}"/>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
        <p:nvSpPr>
          <p:cNvPr id="7" name="スライド番号プレースホルダー 6">
            <a:extLst>
              <a:ext uri="{FF2B5EF4-FFF2-40B4-BE49-F238E27FC236}">
                <a16:creationId xmlns:a16="http://schemas.microsoft.com/office/drawing/2014/main" id="{28A4AB62-B27F-4E23-B843-8A15202930AA}"/>
              </a:ext>
            </a:extLst>
          </p:cNvPr>
          <p:cNvSpPr>
            <a:spLocks noGrp="1"/>
          </p:cNvSpPr>
          <p:nvPr>
            <p:ph type="sldNum" sz="quarter" idx="12"/>
          </p:nvPr>
        </p:nvSpPr>
        <p:spPr/>
        <p:txBody>
          <a:bodyPr/>
          <a:lstStyle/>
          <a:p>
            <a:fld id="{39B3ABC5-53F0-4ADD-8211-762A86A959BF}" type="slidenum">
              <a:rPr kumimoji="1" lang="ja-JP" altLang="en-US" smtClean="0"/>
              <a:t>‹#›</a:t>
            </a:fld>
            <a:endParaRPr kumimoji="1" lang="ja-JP" altLang="en-US"/>
          </a:p>
        </p:txBody>
      </p:sp>
    </p:spTree>
    <p:extLst>
      <p:ext uri="{BB962C8B-B14F-4D97-AF65-F5344CB8AC3E}">
        <p14:creationId xmlns:p14="http://schemas.microsoft.com/office/powerpoint/2010/main" val="384394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88EA73-9D89-4982-9306-4BC89968D65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B692516-3B4F-4F88-BE77-C822481EC9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98A85FE-73DA-4BA9-B018-D6FB623623D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F1EA556-5F04-4646-B1ED-D088ADB720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476692F-861A-4A61-B4C1-780F877C69A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EEF66BC-859E-46D2-9802-834A7A4115EE}"/>
              </a:ext>
            </a:extLst>
          </p:cNvPr>
          <p:cNvSpPr>
            <a:spLocks noGrp="1"/>
          </p:cNvSpPr>
          <p:nvPr>
            <p:ph type="dt" sz="half" idx="10"/>
          </p:nvPr>
        </p:nvSpPr>
        <p:spPr/>
        <p:txBody>
          <a:bodyPr/>
          <a:lstStyle/>
          <a:p>
            <a:fld id="{EF61368C-8B68-4371-AF74-0EF756FD9BA5}" type="datetime1">
              <a:rPr kumimoji="1" lang="ja-JP" altLang="en-US" smtClean="0"/>
              <a:t>2020/11/10</a:t>
            </a:fld>
            <a:endParaRPr kumimoji="1" lang="ja-JP" altLang="en-US"/>
          </a:p>
        </p:txBody>
      </p:sp>
      <p:sp>
        <p:nvSpPr>
          <p:cNvPr id="8" name="フッター プレースホルダー 7">
            <a:extLst>
              <a:ext uri="{FF2B5EF4-FFF2-40B4-BE49-F238E27FC236}">
                <a16:creationId xmlns:a16="http://schemas.microsoft.com/office/drawing/2014/main" id="{26563296-5A63-4323-9E5B-9A2D5C027A9C}"/>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
        <p:nvSpPr>
          <p:cNvPr id="9" name="スライド番号プレースホルダー 8">
            <a:extLst>
              <a:ext uri="{FF2B5EF4-FFF2-40B4-BE49-F238E27FC236}">
                <a16:creationId xmlns:a16="http://schemas.microsoft.com/office/drawing/2014/main" id="{EC84637D-4771-4344-A683-D37B78016CDB}"/>
              </a:ext>
            </a:extLst>
          </p:cNvPr>
          <p:cNvSpPr>
            <a:spLocks noGrp="1"/>
          </p:cNvSpPr>
          <p:nvPr>
            <p:ph type="sldNum" sz="quarter" idx="12"/>
          </p:nvPr>
        </p:nvSpPr>
        <p:spPr/>
        <p:txBody>
          <a:bodyPr/>
          <a:lstStyle/>
          <a:p>
            <a:fld id="{39B3ABC5-53F0-4ADD-8211-762A86A959BF}" type="slidenum">
              <a:rPr kumimoji="1" lang="ja-JP" altLang="en-US" smtClean="0"/>
              <a:t>‹#›</a:t>
            </a:fld>
            <a:endParaRPr kumimoji="1" lang="ja-JP" altLang="en-US"/>
          </a:p>
        </p:txBody>
      </p:sp>
    </p:spTree>
    <p:extLst>
      <p:ext uri="{BB962C8B-B14F-4D97-AF65-F5344CB8AC3E}">
        <p14:creationId xmlns:p14="http://schemas.microsoft.com/office/powerpoint/2010/main" val="166101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7611DB-A953-4D73-99EC-281E7F81215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A6BC802-8CEE-4C96-8F29-8F4BDCC5600E}"/>
              </a:ext>
            </a:extLst>
          </p:cNvPr>
          <p:cNvSpPr>
            <a:spLocks noGrp="1"/>
          </p:cNvSpPr>
          <p:nvPr>
            <p:ph type="dt" sz="half" idx="10"/>
          </p:nvPr>
        </p:nvSpPr>
        <p:spPr/>
        <p:txBody>
          <a:bodyPr/>
          <a:lstStyle/>
          <a:p>
            <a:fld id="{9424D599-178D-4D68-B3FD-04F5A26267C5}" type="datetime1">
              <a:rPr kumimoji="1" lang="ja-JP" altLang="en-US" smtClean="0"/>
              <a:t>2020/11/10</a:t>
            </a:fld>
            <a:endParaRPr kumimoji="1" lang="ja-JP" altLang="en-US"/>
          </a:p>
        </p:txBody>
      </p:sp>
      <p:sp>
        <p:nvSpPr>
          <p:cNvPr id="4" name="フッター プレースホルダー 3">
            <a:extLst>
              <a:ext uri="{FF2B5EF4-FFF2-40B4-BE49-F238E27FC236}">
                <a16:creationId xmlns:a16="http://schemas.microsoft.com/office/drawing/2014/main" id="{1FA2A463-45CF-4C21-9FC6-10272064A0F1}"/>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
        <p:nvSpPr>
          <p:cNvPr id="5" name="スライド番号プレースホルダー 4">
            <a:extLst>
              <a:ext uri="{FF2B5EF4-FFF2-40B4-BE49-F238E27FC236}">
                <a16:creationId xmlns:a16="http://schemas.microsoft.com/office/drawing/2014/main" id="{4FCB157B-638D-4B2E-9EDE-A062DB219CB9}"/>
              </a:ext>
            </a:extLst>
          </p:cNvPr>
          <p:cNvSpPr>
            <a:spLocks noGrp="1"/>
          </p:cNvSpPr>
          <p:nvPr>
            <p:ph type="sldNum" sz="quarter" idx="12"/>
          </p:nvPr>
        </p:nvSpPr>
        <p:spPr/>
        <p:txBody>
          <a:bodyPr/>
          <a:lstStyle/>
          <a:p>
            <a:fld id="{39B3ABC5-53F0-4ADD-8211-762A86A959BF}" type="slidenum">
              <a:rPr kumimoji="1" lang="ja-JP" altLang="en-US" smtClean="0"/>
              <a:t>‹#›</a:t>
            </a:fld>
            <a:endParaRPr kumimoji="1" lang="ja-JP" altLang="en-US"/>
          </a:p>
        </p:txBody>
      </p:sp>
    </p:spTree>
    <p:extLst>
      <p:ext uri="{BB962C8B-B14F-4D97-AF65-F5344CB8AC3E}">
        <p14:creationId xmlns:p14="http://schemas.microsoft.com/office/powerpoint/2010/main" val="1367629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6C08559-9FFC-4814-8010-9C2C96FCEE0D}"/>
              </a:ext>
            </a:extLst>
          </p:cNvPr>
          <p:cNvSpPr>
            <a:spLocks noGrp="1"/>
          </p:cNvSpPr>
          <p:nvPr>
            <p:ph type="dt" sz="half" idx="10"/>
          </p:nvPr>
        </p:nvSpPr>
        <p:spPr/>
        <p:txBody>
          <a:bodyPr/>
          <a:lstStyle/>
          <a:p>
            <a:fld id="{47135114-2D57-4A3C-852A-E71AD5035EE9}" type="datetime1">
              <a:rPr kumimoji="1" lang="ja-JP" altLang="en-US" smtClean="0"/>
              <a:t>2020/11/10</a:t>
            </a:fld>
            <a:endParaRPr kumimoji="1" lang="ja-JP" altLang="en-US"/>
          </a:p>
        </p:txBody>
      </p:sp>
      <p:sp>
        <p:nvSpPr>
          <p:cNvPr id="3" name="フッター プレースホルダー 2">
            <a:extLst>
              <a:ext uri="{FF2B5EF4-FFF2-40B4-BE49-F238E27FC236}">
                <a16:creationId xmlns:a16="http://schemas.microsoft.com/office/drawing/2014/main" id="{7FB4A31E-5754-4A6A-9D1C-750BB5DC3F92}"/>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
        <p:nvSpPr>
          <p:cNvPr id="4" name="スライド番号プレースホルダー 3">
            <a:extLst>
              <a:ext uri="{FF2B5EF4-FFF2-40B4-BE49-F238E27FC236}">
                <a16:creationId xmlns:a16="http://schemas.microsoft.com/office/drawing/2014/main" id="{E286A753-81BE-41AF-983A-2818F3F04B69}"/>
              </a:ext>
            </a:extLst>
          </p:cNvPr>
          <p:cNvSpPr>
            <a:spLocks noGrp="1"/>
          </p:cNvSpPr>
          <p:nvPr>
            <p:ph type="sldNum" sz="quarter" idx="12"/>
          </p:nvPr>
        </p:nvSpPr>
        <p:spPr/>
        <p:txBody>
          <a:bodyPr/>
          <a:lstStyle/>
          <a:p>
            <a:fld id="{39B3ABC5-53F0-4ADD-8211-762A86A959BF}" type="slidenum">
              <a:rPr kumimoji="1" lang="ja-JP" altLang="en-US" smtClean="0"/>
              <a:t>‹#›</a:t>
            </a:fld>
            <a:endParaRPr kumimoji="1" lang="ja-JP" altLang="en-US"/>
          </a:p>
        </p:txBody>
      </p:sp>
    </p:spTree>
    <p:extLst>
      <p:ext uri="{BB962C8B-B14F-4D97-AF65-F5344CB8AC3E}">
        <p14:creationId xmlns:p14="http://schemas.microsoft.com/office/powerpoint/2010/main" val="245165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CFD1D3-870C-4EC2-B9F6-8E3D3A4CE19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676A250-BF11-4114-A96B-306F574AAE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6E83F2F-CA8A-4FE6-A68A-0F2927F44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BD3C474-34BB-401A-9196-0545FDA7E30C}"/>
              </a:ext>
            </a:extLst>
          </p:cNvPr>
          <p:cNvSpPr>
            <a:spLocks noGrp="1"/>
          </p:cNvSpPr>
          <p:nvPr>
            <p:ph type="dt" sz="half" idx="10"/>
          </p:nvPr>
        </p:nvSpPr>
        <p:spPr/>
        <p:txBody>
          <a:bodyPr/>
          <a:lstStyle/>
          <a:p>
            <a:fld id="{D125769D-0BA3-4E92-87D4-F8259F3B9BB4}" type="datetime1">
              <a:rPr kumimoji="1" lang="ja-JP" altLang="en-US" smtClean="0"/>
              <a:t>2020/11/10</a:t>
            </a:fld>
            <a:endParaRPr kumimoji="1" lang="ja-JP" altLang="en-US"/>
          </a:p>
        </p:txBody>
      </p:sp>
      <p:sp>
        <p:nvSpPr>
          <p:cNvPr id="6" name="フッター プレースホルダー 5">
            <a:extLst>
              <a:ext uri="{FF2B5EF4-FFF2-40B4-BE49-F238E27FC236}">
                <a16:creationId xmlns:a16="http://schemas.microsoft.com/office/drawing/2014/main" id="{777BDA04-BED2-4025-95DB-6E4D40885B1C}"/>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
        <p:nvSpPr>
          <p:cNvPr id="7" name="スライド番号プレースホルダー 6">
            <a:extLst>
              <a:ext uri="{FF2B5EF4-FFF2-40B4-BE49-F238E27FC236}">
                <a16:creationId xmlns:a16="http://schemas.microsoft.com/office/drawing/2014/main" id="{D4BFC5A3-274C-406E-816F-092CDF0C9589}"/>
              </a:ext>
            </a:extLst>
          </p:cNvPr>
          <p:cNvSpPr>
            <a:spLocks noGrp="1"/>
          </p:cNvSpPr>
          <p:nvPr>
            <p:ph type="sldNum" sz="quarter" idx="12"/>
          </p:nvPr>
        </p:nvSpPr>
        <p:spPr/>
        <p:txBody>
          <a:bodyPr/>
          <a:lstStyle/>
          <a:p>
            <a:fld id="{39B3ABC5-53F0-4ADD-8211-762A86A959BF}" type="slidenum">
              <a:rPr kumimoji="1" lang="ja-JP" altLang="en-US" smtClean="0"/>
              <a:t>‹#›</a:t>
            </a:fld>
            <a:endParaRPr kumimoji="1" lang="ja-JP" altLang="en-US"/>
          </a:p>
        </p:txBody>
      </p:sp>
    </p:spTree>
    <p:extLst>
      <p:ext uri="{BB962C8B-B14F-4D97-AF65-F5344CB8AC3E}">
        <p14:creationId xmlns:p14="http://schemas.microsoft.com/office/powerpoint/2010/main" val="950310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F7889C-65BA-4D93-B21B-4508CD92BB9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90D2079-136A-4166-BD8B-CC191D5E9E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3F3AD21-ECDD-439C-932F-CD7CB6CA6A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4DE5874-D470-48F6-A5C5-D3978F94BC4E}"/>
              </a:ext>
            </a:extLst>
          </p:cNvPr>
          <p:cNvSpPr>
            <a:spLocks noGrp="1"/>
          </p:cNvSpPr>
          <p:nvPr>
            <p:ph type="dt" sz="half" idx="10"/>
          </p:nvPr>
        </p:nvSpPr>
        <p:spPr/>
        <p:txBody>
          <a:bodyPr/>
          <a:lstStyle/>
          <a:p>
            <a:fld id="{A0435BF4-D761-4BE7-8BE3-D90CE8BF12E8}" type="datetime1">
              <a:rPr kumimoji="1" lang="ja-JP" altLang="en-US" smtClean="0"/>
              <a:t>2020/11/10</a:t>
            </a:fld>
            <a:endParaRPr kumimoji="1" lang="ja-JP" altLang="en-US"/>
          </a:p>
        </p:txBody>
      </p:sp>
      <p:sp>
        <p:nvSpPr>
          <p:cNvPr id="6" name="フッター プレースホルダー 5">
            <a:extLst>
              <a:ext uri="{FF2B5EF4-FFF2-40B4-BE49-F238E27FC236}">
                <a16:creationId xmlns:a16="http://schemas.microsoft.com/office/drawing/2014/main" id="{6085461E-E450-4728-9BCB-FD3466CCC5EE}"/>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
        <p:nvSpPr>
          <p:cNvPr id="7" name="スライド番号プレースホルダー 6">
            <a:extLst>
              <a:ext uri="{FF2B5EF4-FFF2-40B4-BE49-F238E27FC236}">
                <a16:creationId xmlns:a16="http://schemas.microsoft.com/office/drawing/2014/main" id="{DA7D106E-372C-44C8-BDB4-525F59A24B25}"/>
              </a:ext>
            </a:extLst>
          </p:cNvPr>
          <p:cNvSpPr>
            <a:spLocks noGrp="1"/>
          </p:cNvSpPr>
          <p:nvPr>
            <p:ph type="sldNum" sz="quarter" idx="12"/>
          </p:nvPr>
        </p:nvSpPr>
        <p:spPr/>
        <p:txBody>
          <a:bodyPr/>
          <a:lstStyle/>
          <a:p>
            <a:fld id="{39B3ABC5-53F0-4ADD-8211-762A86A959BF}" type="slidenum">
              <a:rPr kumimoji="1" lang="ja-JP" altLang="en-US" smtClean="0"/>
              <a:t>‹#›</a:t>
            </a:fld>
            <a:endParaRPr kumimoji="1" lang="ja-JP" altLang="en-US"/>
          </a:p>
        </p:txBody>
      </p:sp>
    </p:spTree>
    <p:extLst>
      <p:ext uri="{BB962C8B-B14F-4D97-AF65-F5344CB8AC3E}">
        <p14:creationId xmlns:p14="http://schemas.microsoft.com/office/powerpoint/2010/main" val="4161249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BED4CF0-3689-42EC-8CAE-8986554051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A187D66-8F2E-4C00-9DB3-936FFBAA13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C027E17-8EDC-4BDE-8031-C42F9332F3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03504-0BE9-4115-9D01-744F9654B020}" type="datetime1">
              <a:rPr kumimoji="1" lang="ja-JP" altLang="en-US" smtClean="0"/>
              <a:t>2020/11/10</a:t>
            </a:fld>
            <a:endParaRPr kumimoji="1" lang="ja-JP" altLang="en-US"/>
          </a:p>
        </p:txBody>
      </p:sp>
      <p:sp>
        <p:nvSpPr>
          <p:cNvPr id="5" name="フッター プレースホルダー 4">
            <a:extLst>
              <a:ext uri="{FF2B5EF4-FFF2-40B4-BE49-F238E27FC236}">
                <a16:creationId xmlns:a16="http://schemas.microsoft.com/office/drawing/2014/main" id="{4CFAB2B7-B30A-412C-A4A2-3EECE96840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
        <p:nvSpPr>
          <p:cNvPr id="6" name="スライド番号プレースホルダー 5">
            <a:extLst>
              <a:ext uri="{FF2B5EF4-FFF2-40B4-BE49-F238E27FC236}">
                <a16:creationId xmlns:a16="http://schemas.microsoft.com/office/drawing/2014/main" id="{D158A9B8-9E7A-4F7D-A54B-AEE728839B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B3ABC5-53F0-4ADD-8211-762A86A959BF}" type="slidenum">
              <a:rPr kumimoji="1" lang="ja-JP" altLang="en-US" smtClean="0"/>
              <a:t>‹#›</a:t>
            </a:fld>
            <a:endParaRPr kumimoji="1" lang="ja-JP" altLang="en-US"/>
          </a:p>
        </p:txBody>
      </p:sp>
    </p:spTree>
    <p:extLst>
      <p:ext uri="{BB962C8B-B14F-4D97-AF65-F5344CB8AC3E}">
        <p14:creationId xmlns:p14="http://schemas.microsoft.com/office/powerpoint/2010/main" val="331914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DED9A8D-FB5E-4369-B01C-FB8DC314FB08}"/>
              </a:ext>
            </a:extLst>
          </p:cNvPr>
          <p:cNvSpPr>
            <a:spLocks noGrp="1"/>
          </p:cNvSpPr>
          <p:nvPr>
            <p:ph type="ctrTitle"/>
          </p:nvPr>
        </p:nvSpPr>
        <p:spPr>
          <a:xfrm>
            <a:off x="541867" y="505718"/>
            <a:ext cx="10295466" cy="2923281"/>
          </a:xfrm>
        </p:spPr>
        <p:txBody>
          <a:bodyPr anchor="b">
            <a:normAutofit/>
          </a:bodyPr>
          <a:lstStyle/>
          <a:p>
            <a:r>
              <a:rPr kumimoji="1" lang="ja-JP" altLang="en-US" sz="6600" b="1" dirty="0"/>
              <a:t>診療報酬・介護報酬の</a:t>
            </a:r>
            <a:br>
              <a:rPr kumimoji="1" lang="en-US" altLang="ja-JP" sz="6600" b="1" dirty="0"/>
            </a:br>
            <a:r>
              <a:rPr kumimoji="1" lang="ja-JP" altLang="en-US" sz="6600" b="1" dirty="0"/>
              <a:t>しくみと考え方 </a:t>
            </a:r>
            <a:r>
              <a:rPr lang="ja-JP" altLang="en-US" sz="6600" b="1" dirty="0"/>
              <a:t> </a:t>
            </a:r>
            <a:r>
              <a:rPr kumimoji="1" lang="ja-JP" altLang="en-US" sz="6600" b="1" dirty="0"/>
              <a:t>第</a:t>
            </a:r>
            <a:r>
              <a:rPr lang="en-US" altLang="ja-JP" sz="6600" b="1" i="0" u="none" strike="noStrike" baseline="0" dirty="0">
                <a:latin typeface="RyoGothicPlusN-Heavy"/>
              </a:rPr>
              <a:t>5</a:t>
            </a:r>
            <a:r>
              <a:rPr kumimoji="1" lang="ja-JP" altLang="en-US" sz="6600" b="1" dirty="0"/>
              <a:t>版</a:t>
            </a:r>
          </a:p>
        </p:txBody>
      </p:sp>
      <p:sp>
        <p:nvSpPr>
          <p:cNvPr id="3" name="字幕 2">
            <a:extLst>
              <a:ext uri="{FF2B5EF4-FFF2-40B4-BE49-F238E27FC236}">
                <a16:creationId xmlns:a16="http://schemas.microsoft.com/office/drawing/2014/main" id="{22C39B6D-76B7-4AF5-94F3-B76E547E6315}"/>
              </a:ext>
            </a:extLst>
          </p:cNvPr>
          <p:cNvSpPr>
            <a:spLocks noGrp="1"/>
          </p:cNvSpPr>
          <p:nvPr>
            <p:ph type="subTitle" idx="1"/>
          </p:nvPr>
        </p:nvSpPr>
        <p:spPr>
          <a:xfrm>
            <a:off x="1314450" y="3894668"/>
            <a:ext cx="8958439" cy="2133600"/>
          </a:xfrm>
        </p:spPr>
        <p:txBody>
          <a:bodyPr>
            <a:normAutofit/>
          </a:bodyPr>
          <a:lstStyle/>
          <a:p>
            <a:pPr algn="r"/>
            <a:r>
              <a:rPr lang="ja-JP" altLang="en-US" sz="3200" dirty="0">
                <a:solidFill>
                  <a:srgbClr val="C00000"/>
                </a:solidFill>
              </a:rPr>
              <a:t>〇〇〇〇〇〇〇〇〇〇（施設名・ご所属）</a:t>
            </a:r>
            <a:endParaRPr kumimoji="1" lang="en-US" altLang="ja-JP" sz="3200" dirty="0">
              <a:solidFill>
                <a:srgbClr val="C00000"/>
              </a:solidFill>
            </a:endParaRPr>
          </a:p>
          <a:p>
            <a:pPr algn="r"/>
            <a:r>
              <a:rPr lang="ja-JP" altLang="en-US" sz="3200" dirty="0">
                <a:solidFill>
                  <a:srgbClr val="C00000"/>
                </a:solidFill>
              </a:rPr>
              <a:t>〇〇〇〇〇（ご氏名）</a:t>
            </a:r>
            <a:endParaRPr kumimoji="1" lang="ja-JP" altLang="en-US" sz="3200" dirty="0">
              <a:solidFill>
                <a:srgbClr val="C00000"/>
              </a:solidFill>
            </a:endParaRPr>
          </a:p>
          <a:p>
            <a:endParaRPr kumimoji="1" lang="ja-JP" altLang="en-US" dirty="0">
              <a:solidFill>
                <a:schemeClr val="tx2"/>
              </a:solidFill>
            </a:endParaRPr>
          </a:p>
        </p:txBody>
      </p:sp>
      <p:grpSp>
        <p:nvGrpSpPr>
          <p:cNvPr id="14"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15"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1"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フッター プレースホルダー 3">
            <a:extLst>
              <a:ext uri="{FF2B5EF4-FFF2-40B4-BE49-F238E27FC236}">
                <a16:creationId xmlns:a16="http://schemas.microsoft.com/office/drawing/2014/main" id="{0ECD1E85-E514-4CC9-9D6E-7D8C021FA036}"/>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160973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dirty="0">
                <a:latin typeface="RyoGothicPlusN-Heavy"/>
              </a:rPr>
              <a:t>6</a:t>
            </a:r>
            <a:r>
              <a:rPr lang="ja-JP" altLang="en-US" b="1" dirty="0">
                <a:latin typeface="RyoGothicPlusN-Heavy"/>
              </a:rPr>
              <a:t> </a:t>
            </a:r>
            <a:r>
              <a:rPr lang="ja-JP" altLang="en-US" b="1" u="none" strike="noStrike" baseline="0" dirty="0">
                <a:latin typeface="RyoGothicPlusN-Medium"/>
              </a:rPr>
              <a:t>診療報酬のしくみと考え方</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p.029</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721429"/>
            <a:ext cx="11000233" cy="3494314"/>
          </a:xfrm>
        </p:spPr>
        <p:txBody>
          <a:bodyPr anchor="ctr">
            <a:normAutofit/>
          </a:bodyPr>
          <a:lstStyle/>
          <a:p>
            <a:pPr algn="l"/>
            <a:r>
              <a:rPr lang="ja-JP" altLang="en-US" sz="2400" b="0" i="0" u="none" strike="noStrike" baseline="0" dirty="0">
                <a:latin typeface="RyoTextPlusN-Light"/>
              </a:rPr>
              <a:t>診療報酬とは？</a:t>
            </a:r>
            <a:endParaRPr lang="en-US" altLang="ja-JP" sz="2400" b="0" i="0" u="none" strike="noStrike" baseline="0" dirty="0">
              <a:latin typeface="RyoTextPlusN-Light"/>
            </a:endParaRPr>
          </a:p>
          <a:p>
            <a:pPr algn="l"/>
            <a:r>
              <a:rPr lang="ja-JP" altLang="en-US" sz="2400" b="0" i="0" u="none" strike="noStrike" baseline="0" dirty="0">
                <a:latin typeface="RyoTextPlusN-Light"/>
              </a:rPr>
              <a:t>診療報酬改定：</a:t>
            </a:r>
            <a:r>
              <a:rPr lang="en-US" altLang="ja-JP" sz="2400" b="0" i="0" u="none" strike="noStrike" baseline="0" dirty="0">
                <a:latin typeface="RyoTextPlusN-Light"/>
              </a:rPr>
              <a:t>2 </a:t>
            </a:r>
            <a:r>
              <a:rPr lang="ja-JP" altLang="en-US" sz="2400" b="0" i="0" u="none" strike="noStrike" baseline="0" dirty="0">
                <a:latin typeface="RyoTextPlusN-Light"/>
              </a:rPr>
              <a:t>年ごとに見直す</a:t>
            </a:r>
            <a:endParaRPr lang="en-US" altLang="ja-JP" sz="2400" b="0" i="0" u="none" strike="noStrike" baseline="0" dirty="0">
              <a:latin typeface="RyoTextPlusN-Light"/>
            </a:endParaRPr>
          </a:p>
          <a:p>
            <a:pPr algn="l"/>
            <a:r>
              <a:rPr lang="ja-JP" altLang="en-US" sz="2400" b="0" i="0" u="none" strike="noStrike" baseline="0" dirty="0">
                <a:latin typeface="RyoTextPlusN-Light"/>
              </a:rPr>
              <a:t>診療報酬改定は医療の課題を解決する機会</a:t>
            </a:r>
            <a:endParaRPr lang="en-US" altLang="ja-JP" sz="2400" b="0" i="0" u="none" strike="noStrike" baseline="0" dirty="0">
              <a:latin typeface="RyoTextPlusN-Light"/>
            </a:endParaRPr>
          </a:p>
          <a:p>
            <a:pPr algn="l"/>
            <a:r>
              <a:rPr lang="ja-JP" altLang="en-US" sz="2400" b="0" i="0" u="none" strike="noStrike" baseline="0" dirty="0">
                <a:latin typeface="RyoTextPlusN-Light"/>
              </a:rPr>
              <a:t>医科の診療報酬の構成</a:t>
            </a:r>
            <a:endParaRPr lang="en-US" altLang="ja-JP" sz="2400" b="0" i="0" u="none" strike="noStrike" baseline="0" dirty="0">
              <a:latin typeface="RyoTextPlusN-Light"/>
            </a:endParaRPr>
          </a:p>
          <a:p>
            <a:pPr algn="l"/>
            <a:r>
              <a:rPr lang="ja-JP" altLang="en-US" sz="2400" b="0" i="0" u="none" strike="noStrike" baseline="0" dirty="0">
                <a:latin typeface="RyoTextPlusN-Light"/>
              </a:rPr>
              <a:t>診療報酬の大きな</a:t>
            </a:r>
            <a:r>
              <a:rPr lang="en-US" altLang="ja-JP" sz="2400" b="0" i="0" u="none" strike="noStrike" baseline="0" dirty="0">
                <a:latin typeface="RyoTextPlusN-Light"/>
              </a:rPr>
              <a:t>2 </a:t>
            </a:r>
            <a:r>
              <a:rPr lang="ja-JP" altLang="en-US" sz="2400" b="0" i="0" u="none" strike="noStrike" baseline="0" dirty="0">
                <a:latin typeface="RyoTextPlusN-Light"/>
              </a:rPr>
              <a:t>つの柱：基本診療料と特掲診療料</a:t>
            </a:r>
            <a:endParaRPr lang="en-US" altLang="ja-JP" sz="2400" b="0" i="0" u="none" strike="noStrike" baseline="0" dirty="0">
              <a:latin typeface="RyoTextPlusN-Light"/>
            </a:endParaRPr>
          </a:p>
          <a:p>
            <a:pPr algn="l"/>
            <a:r>
              <a:rPr lang="ja-JP" altLang="en-US" sz="2400" b="0" i="0" u="none" strike="noStrike" baseline="0" dirty="0">
                <a:latin typeface="RyoTextPlusN-Light"/>
              </a:rPr>
              <a:t>外来・入院の報酬算出のしくみ</a:t>
            </a:r>
            <a:endParaRPr lang="en-US" altLang="ja-JP" sz="2400" b="0" i="0" u="none" strike="noStrike" baseline="0" dirty="0">
              <a:latin typeface="RyoTextPlusN-Light"/>
            </a:endParaRPr>
          </a:p>
          <a:p>
            <a:pPr algn="l"/>
            <a:r>
              <a:rPr lang="ja-JP" altLang="en-US" sz="2400" b="0" i="0" u="none" strike="noStrike" baseline="0" dirty="0">
                <a:latin typeface="RyoTextPlusN-Light"/>
              </a:rPr>
              <a:t>“もの”の評価：薬剤と材料</a:t>
            </a:r>
            <a:endParaRPr lang="ja-JP" altLang="en-US" sz="40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BAE1121C-C0B5-4589-B7BF-06EC29F47841}"/>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4220023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7 </a:t>
            </a:r>
            <a:r>
              <a:rPr lang="ja-JP" altLang="en-US" b="1" i="0" u="none" strike="noStrike" baseline="0" dirty="0">
                <a:latin typeface="RyoGothicPlusN-Medium"/>
              </a:rPr>
              <a:t>介護報酬のしくみと考え方</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p.037</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721429"/>
            <a:ext cx="11000233" cy="3494314"/>
          </a:xfrm>
        </p:spPr>
        <p:txBody>
          <a:bodyPr anchor="ctr">
            <a:normAutofit/>
          </a:bodyPr>
          <a:lstStyle/>
          <a:p>
            <a:pPr algn="l"/>
            <a:r>
              <a:rPr lang="ja-JP" altLang="en-US" sz="2400" b="0" i="0" u="none" strike="noStrike" baseline="0" dirty="0">
                <a:latin typeface="RyoTextPlusN-Light"/>
              </a:rPr>
              <a:t>介護報酬とは？</a:t>
            </a:r>
            <a:endParaRPr lang="en-US" altLang="ja-JP" sz="2400" b="0" i="0" u="none" strike="noStrike" baseline="0" dirty="0">
              <a:latin typeface="RyoTextPlusN-Light"/>
            </a:endParaRPr>
          </a:p>
          <a:p>
            <a:pPr algn="l"/>
            <a:r>
              <a:rPr lang="ja-JP" altLang="en-US" sz="2400" b="0" i="0" u="none" strike="noStrike" baseline="0" dirty="0">
                <a:latin typeface="RyoTextPlusN-Light"/>
              </a:rPr>
              <a:t>介護報酬改定：</a:t>
            </a:r>
            <a:r>
              <a:rPr lang="en-US" altLang="ja-JP" sz="2400" b="0" i="0" u="none" strike="noStrike" baseline="0" dirty="0">
                <a:latin typeface="RyoTextPlusN-Light"/>
              </a:rPr>
              <a:t>3 </a:t>
            </a:r>
            <a:r>
              <a:rPr lang="ja-JP" altLang="en-US" sz="2400" b="0" i="0" u="none" strike="noStrike" baseline="0" dirty="0">
                <a:latin typeface="RyoTextPlusN-Light"/>
              </a:rPr>
              <a:t>年ごとに見直す</a:t>
            </a:r>
            <a:endParaRPr lang="en-US" altLang="ja-JP" sz="2400" b="0" i="0" u="none" strike="noStrike" baseline="0" dirty="0">
              <a:latin typeface="RyoTextPlusN-Light"/>
            </a:endParaRPr>
          </a:p>
          <a:p>
            <a:pPr algn="l"/>
            <a:r>
              <a:rPr lang="ja-JP" altLang="en-US" sz="2400" b="0" i="0" u="none" strike="noStrike" baseline="0" dirty="0">
                <a:latin typeface="RyoTextPlusN-Light"/>
              </a:rPr>
              <a:t>地域区分とサービスの種類により異なる単価</a:t>
            </a:r>
            <a:endParaRPr lang="ja-JP" altLang="en-US" sz="40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8F1613FC-DAE9-4B61-A111-DB32C49C5C5F}"/>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154561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8 </a:t>
            </a:r>
            <a:r>
              <a:rPr lang="ja-JP" altLang="en-US" b="1" i="0" u="none" strike="noStrike" baseline="0" dirty="0">
                <a:latin typeface="RyoGothicPlusN-Medium"/>
              </a:rPr>
              <a:t>訪問看護の位置づけとしくみ</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p.040</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679546"/>
            <a:ext cx="11000233" cy="3536197"/>
          </a:xfrm>
        </p:spPr>
        <p:txBody>
          <a:bodyPr anchor="ctr">
            <a:normAutofit/>
          </a:bodyPr>
          <a:lstStyle/>
          <a:p>
            <a:pPr algn="l"/>
            <a:r>
              <a:rPr lang="ja-JP" altLang="en-US" sz="2400" b="0" i="0" u="none" strike="noStrike" baseline="0" dirty="0">
                <a:latin typeface="RyoTextPlusN-Light"/>
              </a:rPr>
              <a:t>訪問看護とは？</a:t>
            </a:r>
            <a:endParaRPr lang="en-US" altLang="ja-JP" sz="2400" b="0" i="0" u="none" strike="noStrike" baseline="0" dirty="0">
              <a:latin typeface="RyoTextPlusN-Light"/>
            </a:endParaRPr>
          </a:p>
          <a:p>
            <a:pPr algn="l"/>
            <a:r>
              <a:rPr lang="ja-JP" altLang="en-US" sz="2400" b="0" i="0" u="none" strike="noStrike" baseline="0" dirty="0">
                <a:latin typeface="RyoTextPlusN-Light"/>
              </a:rPr>
              <a:t>医療と介護を結びつける</a:t>
            </a:r>
            <a:endParaRPr lang="en-US" altLang="ja-JP" sz="2400" b="0" i="0" u="none" strike="noStrike" baseline="0" dirty="0">
              <a:latin typeface="RyoTextPlusN-Light"/>
            </a:endParaRPr>
          </a:p>
          <a:p>
            <a:pPr algn="l"/>
            <a:r>
              <a:rPr lang="ja-JP" altLang="en-US" sz="2400" b="0" i="0" u="none" strike="noStrike" baseline="0" dirty="0">
                <a:latin typeface="RyoTextPlusN-Light"/>
              </a:rPr>
              <a:t>在宅医療とは？</a:t>
            </a:r>
            <a:endParaRPr lang="en-US" altLang="ja-JP" sz="2400" b="0" i="0" u="none" strike="noStrike" baseline="0" dirty="0">
              <a:latin typeface="RyoTextPlusN-Light"/>
            </a:endParaRPr>
          </a:p>
          <a:p>
            <a:pPr algn="l"/>
            <a:r>
              <a:rPr lang="ja-JP" altLang="en-US" sz="2400" b="0" i="0" u="none" strike="noStrike" baseline="0" dirty="0">
                <a:latin typeface="RyoTextPlusN-Light"/>
              </a:rPr>
              <a:t>医療保険・介護保険から利用が可能</a:t>
            </a:r>
            <a:endParaRPr lang="en-US" altLang="ja-JP" sz="2400" b="0" i="0" u="none" strike="noStrike" baseline="0" dirty="0">
              <a:latin typeface="RyoTextPlusN-Light"/>
            </a:endParaRPr>
          </a:p>
          <a:p>
            <a:pPr algn="l"/>
            <a:r>
              <a:rPr lang="ja-JP" altLang="en-US" sz="2400" b="0" i="0" u="none" strike="noStrike" baseline="0" dirty="0">
                <a:latin typeface="RyoTextPlusN-Light"/>
              </a:rPr>
              <a:t>医療機関や訪問看護ステーションから提供</a:t>
            </a:r>
            <a:endParaRPr lang="en-US" altLang="ja-JP" sz="2400" b="0" i="0" u="none" strike="noStrike" baseline="0" dirty="0">
              <a:latin typeface="RyoTextPlusN-Light"/>
            </a:endParaRPr>
          </a:p>
          <a:p>
            <a:pPr algn="l"/>
            <a:r>
              <a:rPr lang="ja-JP" altLang="en-US" sz="2400" b="0" i="0" u="none" strike="noStrike" baseline="0" dirty="0">
                <a:latin typeface="RyoTextPlusN-Light"/>
              </a:rPr>
              <a:t>訪問看護ステーションの開設・指定</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30955CC9-FA91-44BB-93F5-19A092A7917D}"/>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3285625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8 </a:t>
            </a:r>
            <a:r>
              <a:rPr lang="ja-JP" altLang="en-US" b="1" i="0" u="none" strike="noStrike" baseline="0" dirty="0">
                <a:latin typeface="RyoGothicPlusN-Medium"/>
              </a:rPr>
              <a:t>訪問看護の位置づけとしくみ</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p.043</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679546"/>
            <a:ext cx="11000233" cy="3536197"/>
          </a:xfrm>
        </p:spPr>
        <p:txBody>
          <a:bodyPr anchor="ctr">
            <a:normAutofit/>
          </a:bodyPr>
          <a:lstStyle/>
          <a:p>
            <a:r>
              <a:rPr lang="ja-JP" altLang="en-US" sz="2400" b="0" i="0" u="none" strike="noStrike" baseline="0" dirty="0">
                <a:latin typeface="RyoTextPlusN-Light"/>
              </a:rPr>
              <a:t>訪問看護ステーションの運営：サービス提供の流れ</a:t>
            </a:r>
            <a:endParaRPr lang="en-US" altLang="ja-JP" sz="2400" b="0" i="0" u="none" strike="noStrike" baseline="0" dirty="0">
              <a:latin typeface="RyoTextPlusN-Light"/>
            </a:endParaRPr>
          </a:p>
          <a:p>
            <a:pPr algn="l"/>
            <a:r>
              <a:rPr lang="ja-JP" altLang="en-US" sz="2400" b="0" i="0" u="none" strike="noStrike" baseline="0" dirty="0">
                <a:latin typeface="RyoTextPlusN-Light"/>
              </a:rPr>
              <a:t>医療機関勤務の看護師にも必要な訪問看護の知識</a:t>
            </a:r>
            <a:endParaRPr lang="en-US" altLang="ja-JP" sz="2400" b="0" i="0" u="none" strike="noStrike" baseline="0" dirty="0">
              <a:latin typeface="RyoTextPlusN-Light"/>
            </a:endParaRPr>
          </a:p>
          <a:p>
            <a:pPr algn="l"/>
            <a:r>
              <a:rPr lang="ja-JP" altLang="en-US" sz="2400" b="0" i="0" u="none" strike="noStrike" baseline="0" dirty="0">
                <a:latin typeface="RyoTextPlusN-Light"/>
              </a:rPr>
              <a:t>訪問看護の費用の請求</a:t>
            </a:r>
            <a:endParaRPr lang="ja-JP" altLang="en-US" sz="48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4F2FB71D-737F-46FE-ACC3-E66C5389691C}"/>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144103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9 </a:t>
            </a:r>
            <a:r>
              <a:rPr lang="ja-JP" altLang="en-US" b="1" i="0" u="none" strike="noStrike" baseline="0" dirty="0">
                <a:latin typeface="RyoGothicPlusN-Medium"/>
              </a:rPr>
              <a:t>診療報酬上の看護の評価の歴史</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p.046</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721429"/>
            <a:ext cx="11000233" cy="3494314"/>
          </a:xfrm>
        </p:spPr>
        <p:txBody>
          <a:bodyPr anchor="ctr">
            <a:normAutofit/>
          </a:bodyPr>
          <a:lstStyle/>
          <a:p>
            <a:pPr algn="l"/>
            <a:r>
              <a:rPr lang="ja-JP" altLang="en-US" sz="2400" b="0" i="0" u="none" strike="noStrike" baseline="0" dirty="0">
                <a:latin typeface="RyoTextPlusN-Light"/>
              </a:rPr>
              <a:t>「完全看護加算」の創設（昭和：第</a:t>
            </a:r>
            <a:r>
              <a:rPr lang="en-US" altLang="ja-JP" sz="2400" b="0" i="0" u="none" strike="noStrike" baseline="0" dirty="0">
                <a:latin typeface="RyoTextPlusN-Light"/>
              </a:rPr>
              <a:t>2 </a:t>
            </a:r>
            <a:r>
              <a:rPr lang="ja-JP" altLang="en-US" sz="2400" b="0" i="0" u="none" strike="noStrike" baseline="0" dirty="0">
                <a:latin typeface="RyoTextPlusN-Light"/>
              </a:rPr>
              <a:t>次世界大戦後～）</a:t>
            </a:r>
            <a:endParaRPr lang="en-US" altLang="ja-JP" sz="2400" b="0" i="0" u="none" strike="noStrike" baseline="0" dirty="0">
              <a:latin typeface="RyoTextPlusN-Light"/>
            </a:endParaRPr>
          </a:p>
          <a:p>
            <a:pPr algn="l"/>
            <a:r>
              <a:rPr lang="ja-JP" altLang="en-US" sz="2400" b="0" i="0" u="none" strike="noStrike" baseline="0" dirty="0">
                <a:latin typeface="RyoTextPlusN-Light"/>
              </a:rPr>
              <a:t>「完全看護」から「基準看護」へ</a:t>
            </a:r>
            <a:endParaRPr lang="en-US" altLang="ja-JP" sz="2400" b="0" i="0" u="none" strike="noStrike" baseline="0" dirty="0">
              <a:latin typeface="RyoTextPlusN-Light"/>
            </a:endParaRPr>
          </a:p>
          <a:p>
            <a:pPr algn="l"/>
            <a:r>
              <a:rPr lang="ja-JP" altLang="en-US" sz="2400" b="0" i="0" u="none" strike="noStrike" baseline="0" dirty="0">
                <a:latin typeface="RyoTextPlusN-Light"/>
              </a:rPr>
              <a:t>「看護料」の創設</a:t>
            </a:r>
            <a:endParaRPr lang="en-US" altLang="ja-JP" sz="2400" b="0" i="0" u="none" strike="noStrike" baseline="0" dirty="0">
              <a:latin typeface="RyoTextPlusN-Light"/>
            </a:endParaRPr>
          </a:p>
          <a:p>
            <a:pPr algn="l"/>
            <a:r>
              <a:rPr lang="ja-JP" altLang="en-US" sz="2400" b="0" i="0" u="none" strike="noStrike" baseline="0" dirty="0">
                <a:latin typeface="RyoTextPlusN-Light"/>
              </a:rPr>
              <a:t>「新看護体系」と「新看護補助体系」の創設（平成：～現在）</a:t>
            </a:r>
          </a:p>
          <a:p>
            <a:pPr algn="l"/>
            <a:r>
              <a:rPr lang="ja-JP" altLang="en-US" sz="2400" b="0" i="0" u="none" strike="noStrike" baseline="0" dirty="0">
                <a:latin typeface="RyoTextPlusN-Light"/>
              </a:rPr>
              <a:t>すべての付添看護の廃止</a:t>
            </a:r>
            <a:endParaRPr lang="en-US" altLang="ja-JP" sz="2400" b="0" i="0" u="none" strike="noStrike" baseline="0" dirty="0">
              <a:latin typeface="RyoTextPlusN-Light"/>
            </a:endParaRPr>
          </a:p>
          <a:p>
            <a:pPr algn="l"/>
            <a:r>
              <a:rPr lang="ja-JP" altLang="en-US" sz="2400" b="0" i="0" u="none" strike="noStrike" baseline="0" dirty="0">
                <a:latin typeface="RyoTextPlusN-Light"/>
              </a:rPr>
              <a:t>「看護料」が「入院基本料」に統合</a:t>
            </a:r>
            <a:endParaRPr lang="ja-JP" altLang="en-US" sz="48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A534C1DA-A764-468E-B34B-5756010ED651}"/>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1959421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9 </a:t>
            </a:r>
            <a:r>
              <a:rPr lang="ja-JP" altLang="en-US" b="1" i="0" u="none" strike="noStrike" baseline="0" dirty="0">
                <a:latin typeface="RyoGothicPlusN-Medium"/>
              </a:rPr>
              <a:t>診療報酬上の入院看護の評価の歴史</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p.049</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721429"/>
            <a:ext cx="11000233" cy="3494314"/>
          </a:xfrm>
        </p:spPr>
        <p:txBody>
          <a:bodyPr anchor="ctr">
            <a:normAutofit/>
          </a:bodyPr>
          <a:lstStyle/>
          <a:p>
            <a:pPr algn="l"/>
            <a:r>
              <a:rPr lang="ja-JP" altLang="en-US" sz="2400" b="0" i="0" u="none" strike="noStrike" baseline="0" dirty="0">
                <a:latin typeface="RyoTextPlusN-Light"/>
              </a:rPr>
              <a:t>「</a:t>
            </a:r>
            <a:r>
              <a:rPr lang="en-US" altLang="ja-JP" sz="2400" b="0" i="0" u="none" strike="noStrike" baseline="0" dirty="0">
                <a:latin typeface="RyoTextPlusN-Light"/>
              </a:rPr>
              <a:t>7 </a:t>
            </a:r>
            <a:r>
              <a:rPr lang="ja-JP" altLang="en-US" sz="2400" b="0" i="0" u="none" strike="noStrike" baseline="0" dirty="0">
                <a:latin typeface="RyoTextPlusN-Light"/>
              </a:rPr>
              <a:t>対</a:t>
            </a:r>
            <a:r>
              <a:rPr lang="en-US" altLang="ja-JP" sz="2400" b="0" i="0" u="none" strike="noStrike" baseline="0" dirty="0">
                <a:latin typeface="RyoTextPlusN-Light"/>
              </a:rPr>
              <a:t>1 </a:t>
            </a:r>
            <a:r>
              <a:rPr lang="ja-JP" altLang="en-US" sz="2400" b="0" i="0" u="none" strike="noStrike" baseline="0" dirty="0">
                <a:latin typeface="RyoTextPlusN-Light"/>
              </a:rPr>
              <a:t>入院基本料」の新設</a:t>
            </a:r>
            <a:endParaRPr lang="en-US" altLang="ja-JP" sz="2400" b="0" i="0" u="none" strike="noStrike" baseline="0" dirty="0">
              <a:latin typeface="RyoTextPlusN-Light"/>
            </a:endParaRPr>
          </a:p>
          <a:p>
            <a:pPr algn="l"/>
            <a:r>
              <a:rPr lang="ja-JP" altLang="en-US" sz="2400" b="0" i="0" u="none" strike="noStrike" baseline="0" dirty="0">
                <a:latin typeface="RyoTextPlusN-Light"/>
              </a:rPr>
              <a:t>「看護必要度」が</a:t>
            </a:r>
            <a:r>
              <a:rPr lang="en-US" altLang="ja-JP" sz="2400" b="0" i="0" u="none" strike="noStrike" baseline="0" dirty="0">
                <a:latin typeface="RyoTextPlusN-Light"/>
              </a:rPr>
              <a:t>7 </a:t>
            </a:r>
            <a:r>
              <a:rPr lang="ja-JP" altLang="en-US" sz="2400" b="0" i="0" u="none" strike="noStrike" baseline="0" dirty="0">
                <a:latin typeface="RyoTextPlusN-Light"/>
              </a:rPr>
              <a:t>対</a:t>
            </a:r>
            <a:r>
              <a:rPr lang="en-US" altLang="ja-JP" sz="2400" b="0" i="0" u="none" strike="noStrike" baseline="0" dirty="0">
                <a:latin typeface="RyoTextPlusN-Light"/>
              </a:rPr>
              <a:t>1 </a:t>
            </a:r>
            <a:r>
              <a:rPr lang="ja-JP" altLang="en-US" sz="2400" b="0" i="0" u="none" strike="noStrike" baseline="0" dirty="0">
                <a:latin typeface="RyoTextPlusN-Light"/>
              </a:rPr>
              <a:t>入院基本料の算定要件に</a:t>
            </a:r>
            <a:endParaRPr lang="en-US" altLang="ja-JP" sz="2400" b="0" i="0" u="none" strike="noStrike" baseline="0" dirty="0">
              <a:latin typeface="RyoTextPlusN-Light"/>
            </a:endParaRPr>
          </a:p>
          <a:p>
            <a:pPr algn="l"/>
            <a:r>
              <a:rPr lang="ja-JP" altLang="en-US" sz="2400" b="0" i="0" u="none" strike="noStrike" baseline="0" dirty="0">
                <a:latin typeface="RyoTextPlusN-Light"/>
              </a:rPr>
              <a:t>急性期医療・認知症患者受け入れの評価</a:t>
            </a:r>
            <a:endParaRPr lang="en-US" altLang="ja-JP" sz="2400" b="0" i="0" u="none" strike="noStrike" baseline="0" dirty="0">
              <a:latin typeface="RyoTextPlusN-Light"/>
            </a:endParaRPr>
          </a:p>
          <a:p>
            <a:pPr algn="l"/>
            <a:r>
              <a:rPr lang="ja-JP" altLang="en-US" sz="2400" b="0" i="0" u="none" strike="noStrike" baseline="0" dirty="0">
                <a:latin typeface="RyoTextPlusN-Light"/>
              </a:rPr>
              <a:t>新たな入院医療の評価体系の導入</a:t>
            </a:r>
          </a:p>
          <a:p>
            <a:pPr algn="l"/>
            <a:r>
              <a:rPr lang="en-US" altLang="ja-JP" sz="2400" b="0" i="0" u="none" strike="noStrike" baseline="0" dirty="0">
                <a:solidFill>
                  <a:srgbClr val="FF0000"/>
                </a:solidFill>
                <a:latin typeface="RyoGothicPlusN-Regular"/>
              </a:rPr>
              <a:t>column</a:t>
            </a:r>
            <a:r>
              <a:rPr lang="ja-JP" altLang="en-US" sz="2400" b="0" i="0" u="none" strike="noStrike" baseline="0" dirty="0">
                <a:latin typeface="RyoTextPlusN-Light"/>
              </a:rPr>
              <a:t>：増加が見込まれる「軽度の急性期」のニーズ</a:t>
            </a:r>
            <a:endParaRPr lang="ja-JP" altLang="en-US" sz="60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6617D816-9A39-4547-B004-B6A28CB58C27}"/>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70113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10 </a:t>
            </a:r>
            <a:r>
              <a:rPr lang="ja-JP" altLang="en-US" b="1" i="0" u="none" strike="noStrike" baseline="0" dirty="0">
                <a:latin typeface="RyoGothicPlusN-Medium"/>
              </a:rPr>
              <a:t>医療政策が決まるしくみ</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p.053</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721429"/>
            <a:ext cx="11000233" cy="3494314"/>
          </a:xfrm>
        </p:spPr>
        <p:txBody>
          <a:bodyPr anchor="ctr">
            <a:normAutofit/>
          </a:bodyPr>
          <a:lstStyle/>
          <a:p>
            <a:pPr algn="l"/>
            <a:r>
              <a:rPr lang="ja-JP" altLang="en-US" sz="2400" b="0" i="0" u="none" strike="noStrike" baseline="0" dirty="0">
                <a:latin typeface="RyoTextPlusN-Light"/>
              </a:rPr>
              <a:t>医療政策とは？</a:t>
            </a:r>
            <a:endParaRPr lang="en-US" altLang="ja-JP" sz="2400" b="0" i="0" u="none" strike="noStrike" baseline="0" dirty="0">
              <a:latin typeface="RyoTextPlusN-Light"/>
            </a:endParaRPr>
          </a:p>
          <a:p>
            <a:pPr algn="l"/>
            <a:r>
              <a:rPr lang="ja-JP" altLang="en-US" sz="2400" b="0" i="0" u="none" strike="noStrike" baseline="0" dirty="0">
                <a:latin typeface="RyoTextPlusN-Light"/>
              </a:rPr>
              <a:t>「思い」から「制度・しくみ」が生まれる</a:t>
            </a:r>
          </a:p>
          <a:p>
            <a:pPr algn="l"/>
            <a:r>
              <a:rPr lang="en-US" altLang="ja-JP" sz="2400" b="0" i="0" u="none" strike="noStrike" baseline="0" dirty="0">
                <a:solidFill>
                  <a:srgbClr val="FF0000"/>
                </a:solidFill>
                <a:latin typeface="RyoGothicPlusN-Regular"/>
              </a:rPr>
              <a:t>column</a:t>
            </a:r>
            <a:r>
              <a:rPr lang="ja-JP" altLang="en-US" sz="2400" b="0" i="0" u="none" strike="noStrike" baseline="0" dirty="0">
                <a:latin typeface="RyoTextPlusN-Light"/>
              </a:rPr>
              <a:t>：要望が制度・しくみに反映された例（診療報酬の「加算」の場合）</a:t>
            </a:r>
            <a:endParaRPr lang="ja-JP" altLang="en-US" sz="72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4BBB0FE4-CF2C-4CA2-BA0B-D24085D6DE05}"/>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3666656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11 </a:t>
            </a:r>
            <a:r>
              <a:rPr lang="ja-JP" altLang="en-US" b="1" i="0" u="none" strike="noStrike" baseline="0" dirty="0">
                <a:latin typeface="RyoGothicPlusN-Medium"/>
              </a:rPr>
              <a:t>医療政策の変遷</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p.055</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721429"/>
            <a:ext cx="11000233" cy="3494314"/>
          </a:xfrm>
        </p:spPr>
        <p:txBody>
          <a:bodyPr anchor="ctr">
            <a:normAutofit/>
          </a:bodyPr>
          <a:lstStyle/>
          <a:p>
            <a:pPr algn="l"/>
            <a:r>
              <a:rPr lang="ja-JP" altLang="en-US" sz="2400" b="0" i="0" u="none" strike="noStrike" baseline="0" dirty="0">
                <a:latin typeface="RyoTextPlusN-Light"/>
              </a:rPr>
              <a:t>医療政策とは？</a:t>
            </a:r>
            <a:endParaRPr lang="en-US" altLang="ja-JP" sz="2400" b="0" i="0" u="none" strike="noStrike" baseline="0" dirty="0">
              <a:latin typeface="RyoTextPlusN-Light"/>
            </a:endParaRPr>
          </a:p>
          <a:p>
            <a:pPr algn="l"/>
            <a:r>
              <a:rPr lang="ja-JP" altLang="en-US" sz="2400" b="0" i="0" u="none" strike="noStrike" baseline="0" dirty="0">
                <a:latin typeface="RyoTextPlusN-Light"/>
              </a:rPr>
              <a:t>「思い」から「制度・しくみ」が生まれる</a:t>
            </a:r>
          </a:p>
          <a:p>
            <a:pPr algn="l"/>
            <a:r>
              <a:rPr lang="en-US" altLang="ja-JP" sz="2400" b="0" i="0" u="none" strike="noStrike" baseline="0" dirty="0">
                <a:solidFill>
                  <a:srgbClr val="FF0000"/>
                </a:solidFill>
                <a:latin typeface="RyoGothicPlusN-Regular"/>
              </a:rPr>
              <a:t>column</a:t>
            </a:r>
            <a:r>
              <a:rPr lang="ja-JP" altLang="en-US" sz="2400" b="0" i="0" u="none" strike="noStrike" baseline="0" dirty="0">
                <a:latin typeface="RyoTextPlusN-Light"/>
              </a:rPr>
              <a:t>：要望が制度・しくみに反映された例（診療報酬の「加算」の場合）</a:t>
            </a:r>
            <a:endParaRPr lang="ja-JP" altLang="en-US" sz="72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888C6A67-243C-41CE-8CFA-85AB81EC1EBB}"/>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3852025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タイトル 1">
            <a:extLst>
              <a:ext uri="{FF2B5EF4-FFF2-40B4-BE49-F238E27FC236}">
                <a16:creationId xmlns:a16="http://schemas.microsoft.com/office/drawing/2014/main" id="{6059C89A-E7E6-41B7-B420-867AABFF6567}"/>
              </a:ext>
            </a:extLst>
          </p:cNvPr>
          <p:cNvSpPr>
            <a:spLocks noGrp="1"/>
          </p:cNvSpPr>
          <p:nvPr>
            <p:ph type="title"/>
          </p:nvPr>
        </p:nvSpPr>
        <p:spPr>
          <a:xfrm>
            <a:off x="711200" y="699910"/>
            <a:ext cx="11006667" cy="4880251"/>
          </a:xfrm>
        </p:spPr>
        <p:txBody>
          <a:bodyPr vert="horz" lIns="91440" tIns="45720" rIns="91440" bIns="45720" rtlCol="0" anchor="b">
            <a:normAutofit fontScale="90000"/>
          </a:bodyPr>
          <a:lstStyle/>
          <a:p>
            <a:r>
              <a:rPr lang="ja-JP" altLang="en-US" sz="5400" b="1" i="0" u="none" strike="noStrike" baseline="0" dirty="0">
                <a:latin typeface="RyoGothicPlusN-Light"/>
              </a:rPr>
              <a:t> </a:t>
            </a:r>
            <a:br>
              <a:rPr lang="en-US" altLang="ja-JP" sz="5400" b="1" i="0" u="none" strike="noStrike" baseline="0" dirty="0">
                <a:latin typeface="RyoGothicPlusN-Light"/>
              </a:rPr>
            </a:br>
            <a:r>
              <a:rPr lang="en-US" altLang="ja-JP" sz="5400" i="0" u="none" strike="noStrike" baseline="0" dirty="0">
                <a:latin typeface="RyoGothicPlusN-Light"/>
              </a:rPr>
              <a:t>   </a:t>
            </a:r>
            <a:r>
              <a:rPr lang="ja-JP" altLang="en-US" sz="6700" b="1" i="0" u="none" strike="noStrike" baseline="0" dirty="0">
                <a:latin typeface="RyoGothicPlusN-Light"/>
              </a:rPr>
              <a:t>第</a:t>
            </a:r>
            <a:r>
              <a:rPr lang="en-US" altLang="ja-JP" sz="6700" b="1" i="0" u="none" strike="noStrike" baseline="0" dirty="0">
                <a:latin typeface="RyoGothicPlusN-Heavy"/>
              </a:rPr>
              <a:t>2</a:t>
            </a:r>
            <a:r>
              <a:rPr lang="ja-JP" altLang="en-US" sz="6700" b="1" dirty="0">
                <a:latin typeface="RyoGothicPlusN-Light"/>
              </a:rPr>
              <a:t>章</a:t>
            </a:r>
            <a:br>
              <a:rPr lang="en-US" altLang="ja-JP" sz="5400" b="0" i="0" u="none" strike="noStrike" baseline="0" dirty="0">
                <a:latin typeface="RyoGothicPlusN-Light"/>
              </a:rPr>
            </a:br>
            <a:br>
              <a:rPr lang="en-US" altLang="ja-JP" sz="5400" b="0" i="0" u="none" strike="noStrike" baseline="0" dirty="0">
                <a:latin typeface="RyoGothicPlusN-Light"/>
              </a:rPr>
            </a:br>
            <a:r>
              <a:rPr lang="en-US" altLang="ja-JP" sz="5400" b="0" i="0" u="none" strike="noStrike" baseline="0" dirty="0">
                <a:latin typeface="RyoGothicPlusN-Light"/>
              </a:rPr>
              <a:t>   </a:t>
            </a:r>
            <a:r>
              <a:rPr lang="ja-JP" altLang="en-US" sz="6700" b="1" i="0" u="none" strike="noStrike" baseline="0" dirty="0">
                <a:latin typeface="RyoGothicPlusN-Bold"/>
              </a:rPr>
              <a:t>診療報酬・介護報酬の改定の</a:t>
            </a:r>
            <a:br>
              <a:rPr lang="en-US" altLang="ja-JP" sz="6000" b="1" i="0" u="none" strike="noStrike" baseline="0" dirty="0">
                <a:latin typeface="RyoGothicPlusN-Bold"/>
              </a:rPr>
            </a:br>
            <a:r>
              <a:rPr lang="en-US" altLang="ja-JP" sz="6000" b="1" i="0" u="none" strike="noStrike" baseline="0" dirty="0">
                <a:latin typeface="RyoGothicPlusN-Bold"/>
              </a:rPr>
              <a:t>   </a:t>
            </a:r>
            <a:r>
              <a:rPr lang="ja-JP" altLang="en-US" sz="6700" b="1" i="0" u="none" strike="noStrike" baseline="0" dirty="0">
                <a:latin typeface="RyoGothicPlusN-Bold"/>
              </a:rPr>
              <a:t>意図・方向性</a:t>
            </a:r>
            <a:br>
              <a:rPr lang="en-US" altLang="ja-JP" sz="4900" b="1" dirty="0">
                <a:latin typeface="RyoGothicPlusN-Bold"/>
              </a:rPr>
            </a:br>
            <a:r>
              <a:rPr lang="en-US" altLang="ja-JP" sz="4900" b="1" dirty="0">
                <a:latin typeface="RyoGothicPlusN-Bold"/>
              </a:rPr>
              <a:t>    </a:t>
            </a:r>
            <a:r>
              <a:rPr lang="ja-JP" altLang="en-US" b="1" i="0" u="none" strike="noStrike" baseline="0" dirty="0">
                <a:latin typeface="RyoGothicPlusN-Bold"/>
              </a:rPr>
              <a:t>─ </a:t>
            </a:r>
            <a:r>
              <a:rPr lang="en-US" altLang="ja-JP" b="1" i="0" u="none" strike="noStrike" baseline="0" dirty="0">
                <a:latin typeface="RyoGothicPlusN-Bold"/>
              </a:rPr>
              <a:t>2040 </a:t>
            </a:r>
            <a:r>
              <a:rPr lang="ja-JP" altLang="en-US" b="1" i="0" u="none" strike="noStrike" baseline="0" dirty="0">
                <a:latin typeface="RyoGothicPlusN-Bold"/>
              </a:rPr>
              <a:t>年をみすえた全世代型社会保障へ</a:t>
            </a:r>
            <a:br>
              <a:rPr lang="en-US" altLang="ja-JP" dirty="0">
                <a:latin typeface="RyoGothicPlusN-Light"/>
              </a:rPr>
            </a:br>
            <a:r>
              <a:rPr lang="ja-JP" altLang="en-US" sz="5400" b="1" i="0" u="none" strike="noStrike" baseline="0" dirty="0">
                <a:latin typeface="RyoGothicPlusN-Bold"/>
              </a:rPr>
              <a:t>　　　　　　　　　                     </a:t>
            </a:r>
            <a:r>
              <a:rPr lang="en-US" altLang="ja-JP" sz="3200" i="0" u="none" strike="noStrike" baseline="0" dirty="0">
                <a:latin typeface="RyoGothicPlusN-Bold"/>
              </a:rPr>
              <a:t>p.</a:t>
            </a:r>
            <a:r>
              <a:rPr lang="en-US" altLang="ja-JP" sz="1800" b="0" i="0" u="none" strike="noStrike" baseline="0" dirty="0">
                <a:latin typeface="AvenirLTStd-Heavy"/>
              </a:rPr>
              <a:t> </a:t>
            </a:r>
            <a:r>
              <a:rPr lang="en-US" altLang="ja-JP" sz="3200" b="0" i="0" u="none" strike="noStrike" baseline="0" dirty="0">
                <a:latin typeface="AvenirLTStd-Heavy"/>
              </a:rPr>
              <a:t>059</a:t>
            </a:r>
            <a:endParaRPr kumimoji="1" lang="en-US" altLang="ja-JP" sz="5200" kern="1200" dirty="0">
              <a:solidFill>
                <a:schemeClr val="tx2"/>
              </a:solidFill>
              <a:latin typeface="+mj-lt"/>
              <a:ea typeface="+mj-ea"/>
              <a:cs typeface="+mj-cs"/>
            </a:endParaRPr>
          </a:p>
        </p:txBody>
      </p:sp>
      <p:grpSp>
        <p:nvGrpSpPr>
          <p:cNvPr id="12" name="Group 11">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5" y="3658536"/>
            <a:ext cx="3655725" cy="2743201"/>
            <a:chOff x="-305" y="-1"/>
            <a:chExt cx="3832880" cy="2876136"/>
          </a:xfrm>
        </p:grpSpPr>
        <p:sp>
          <p:nvSpPr>
            <p:cNvPr id="19" name="Freeform: Shape 18">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フッター プレースホルダー 2">
            <a:extLst>
              <a:ext uri="{FF2B5EF4-FFF2-40B4-BE49-F238E27FC236}">
                <a16:creationId xmlns:a16="http://schemas.microsoft.com/office/drawing/2014/main" id="{FF2B0199-1853-4E2F-BE66-AB8219E0C55F}"/>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303501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12 </a:t>
            </a:r>
            <a:r>
              <a:rPr lang="ja-JP" altLang="en-US" b="1" i="0" u="none" strike="noStrike" baseline="0" dirty="0">
                <a:latin typeface="RyoGothicPlusN-Medium"/>
              </a:rPr>
              <a:t>人生</a:t>
            </a:r>
            <a:r>
              <a:rPr lang="en-US" altLang="ja-JP" b="1" i="0" u="none" strike="noStrike" baseline="0" dirty="0">
                <a:latin typeface="RyoGothicPlusN-Medium"/>
              </a:rPr>
              <a:t>100 </a:t>
            </a:r>
            <a:r>
              <a:rPr lang="ja-JP" altLang="en-US" b="1" i="0" u="none" strike="noStrike" baseline="0" dirty="0">
                <a:latin typeface="RyoGothicPlusN-Medium"/>
              </a:rPr>
              <a:t>年時代の到来</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p.060</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721429"/>
            <a:ext cx="11000233" cy="3494314"/>
          </a:xfrm>
        </p:spPr>
        <p:txBody>
          <a:bodyPr anchor="ctr">
            <a:normAutofit/>
          </a:bodyPr>
          <a:lstStyle/>
          <a:p>
            <a:pPr algn="l"/>
            <a:r>
              <a:rPr lang="ja-JP" altLang="en-US" sz="2400" b="0" i="0" u="none" strike="noStrike" baseline="0" dirty="0">
                <a:latin typeface="RyoTextPlusN-Light"/>
              </a:rPr>
              <a:t>人生</a:t>
            </a:r>
            <a:r>
              <a:rPr lang="en-US" altLang="ja-JP" sz="2400" b="0" i="0" u="none" strike="noStrike" baseline="0" dirty="0">
                <a:latin typeface="RyoTextPlusN-Light"/>
              </a:rPr>
              <a:t>100 </a:t>
            </a:r>
            <a:r>
              <a:rPr lang="ja-JP" altLang="en-US" sz="2400" b="0" i="0" u="none" strike="noStrike" baseline="0" dirty="0">
                <a:latin typeface="RyoTextPlusN-Light"/>
              </a:rPr>
              <a:t>年時代の到来</a:t>
            </a:r>
            <a:endParaRPr lang="en-US" altLang="ja-JP" sz="2400" b="0" i="0" u="none" strike="noStrike" baseline="0" dirty="0">
              <a:latin typeface="RyoTextPlusN-Light"/>
            </a:endParaRPr>
          </a:p>
          <a:p>
            <a:pPr algn="l"/>
            <a:r>
              <a:rPr lang="ja-JP" altLang="en-US" sz="2400" b="0" i="0" u="none" strike="noStrike" baseline="0" dirty="0">
                <a:latin typeface="RyoTextPlusN-Light"/>
              </a:rPr>
              <a:t>健康寿命の延伸</a:t>
            </a:r>
          </a:p>
          <a:p>
            <a:pPr algn="l"/>
            <a:r>
              <a:rPr lang="en-US" altLang="ja-JP" sz="2400" b="0" i="0" u="none" strike="noStrike" baseline="0" dirty="0">
                <a:solidFill>
                  <a:srgbClr val="FF0000"/>
                </a:solidFill>
                <a:latin typeface="RyoGothicPlusN-Regular"/>
              </a:rPr>
              <a:t>column</a:t>
            </a:r>
            <a:r>
              <a:rPr lang="ja-JP" altLang="en-US" sz="2400" b="0" i="0" u="none" strike="noStrike" baseline="0" dirty="0">
                <a:latin typeface="RyoTextPlusN-Light"/>
              </a:rPr>
              <a:t>：多様化する人々の共生社会を「つなぐ」「支える</a:t>
            </a:r>
            <a:r>
              <a:rPr lang="ja-JP" altLang="en-US" sz="2400" dirty="0">
                <a:latin typeface="RyoTextPlusN-Light"/>
              </a:rPr>
              <a:t>」</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20CFE76C-FBAB-4B02-9C5B-8AD12D2BD566}"/>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133058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タイトル 1">
            <a:extLst>
              <a:ext uri="{FF2B5EF4-FFF2-40B4-BE49-F238E27FC236}">
                <a16:creationId xmlns:a16="http://schemas.microsoft.com/office/drawing/2014/main" id="{6059C89A-E7E6-41B7-B420-867AABFF6567}"/>
              </a:ext>
            </a:extLst>
          </p:cNvPr>
          <p:cNvSpPr>
            <a:spLocks noGrp="1"/>
          </p:cNvSpPr>
          <p:nvPr>
            <p:ph type="title"/>
          </p:nvPr>
        </p:nvSpPr>
        <p:spPr>
          <a:xfrm>
            <a:off x="316089" y="575734"/>
            <a:ext cx="11446933" cy="3951110"/>
          </a:xfrm>
        </p:spPr>
        <p:txBody>
          <a:bodyPr vert="horz" lIns="91440" tIns="45720" rIns="91440" bIns="45720" rtlCol="0" anchor="b">
            <a:normAutofit/>
          </a:bodyPr>
          <a:lstStyle/>
          <a:p>
            <a:r>
              <a:rPr lang="ja-JP" altLang="en-US" sz="5400" b="1" i="0" u="none" strike="noStrike" baseline="0" dirty="0">
                <a:latin typeface="RyoGothicPlusN-Light"/>
              </a:rPr>
              <a:t>  </a:t>
            </a:r>
            <a:r>
              <a:rPr lang="ja-JP" altLang="en-US" sz="5400" b="1" dirty="0">
                <a:latin typeface="RyoGothicPlusN-Light"/>
              </a:rPr>
              <a:t>　</a:t>
            </a:r>
            <a:r>
              <a:rPr lang="ja-JP" altLang="en-US" sz="6700" b="1" i="0" u="none" strike="noStrike" baseline="0" dirty="0">
                <a:latin typeface="RyoGothicPlusN-Light"/>
              </a:rPr>
              <a:t>序章</a:t>
            </a:r>
            <a:br>
              <a:rPr lang="en-US" altLang="ja-JP" sz="5400" b="0" i="0" u="none" strike="noStrike" baseline="0" dirty="0">
                <a:latin typeface="RyoGothicPlusN-Light"/>
              </a:rPr>
            </a:br>
            <a:br>
              <a:rPr lang="en-US" altLang="ja-JP" sz="5400" b="0" i="0" u="none" strike="noStrike" baseline="0" dirty="0">
                <a:latin typeface="RyoGothicPlusN-Light"/>
              </a:rPr>
            </a:br>
            <a:r>
              <a:rPr lang="en-US" altLang="ja-JP" sz="5400" b="0" i="0" u="none" strike="noStrike" baseline="0" dirty="0">
                <a:latin typeface="RyoGothicPlusN-Light"/>
              </a:rPr>
              <a:t>  </a:t>
            </a:r>
            <a:r>
              <a:rPr lang="ja-JP" altLang="en-US" sz="5400" b="0" i="0" u="none" strike="noStrike" baseline="0" dirty="0">
                <a:latin typeface="RyoGothicPlusN-Light"/>
              </a:rPr>
              <a:t>　</a:t>
            </a:r>
            <a:r>
              <a:rPr lang="ja-JP" altLang="en-US" sz="6000" b="1" i="0" u="none" strike="noStrike" baseline="0" dirty="0">
                <a:latin typeface="RyoGothicPlusN-Bold"/>
              </a:rPr>
              <a:t>なぜ、</a:t>
            </a:r>
            <a:r>
              <a:rPr lang="ja-JP" altLang="en-US" sz="6000" b="1" dirty="0">
                <a:latin typeface="RyoGothicPlusN-Bold"/>
              </a:rPr>
              <a:t>診療報酬</a:t>
            </a:r>
            <a:r>
              <a:rPr lang="ja-JP" altLang="en-US" sz="6000" b="1" i="0" u="none" strike="noStrike" baseline="0" dirty="0">
                <a:latin typeface="RyoGothicPlusN-Bold"/>
              </a:rPr>
              <a:t>・介護報酬を</a:t>
            </a:r>
            <a:br>
              <a:rPr lang="en-US" altLang="ja-JP" sz="6000" b="1" i="0" u="none" strike="noStrike" baseline="0" dirty="0">
                <a:latin typeface="RyoGothicPlusN-Bold"/>
              </a:rPr>
            </a:br>
            <a:r>
              <a:rPr lang="en-US" altLang="ja-JP" sz="6000" b="1" i="0" u="none" strike="noStrike" baseline="0" dirty="0">
                <a:latin typeface="RyoGothicPlusN-Bold"/>
              </a:rPr>
              <a:t>  </a:t>
            </a:r>
            <a:r>
              <a:rPr lang="ja-JP" altLang="en-US" sz="6000" b="1" i="0" u="none" strike="noStrike" baseline="0" dirty="0">
                <a:latin typeface="RyoGothicPlusN-Bold"/>
              </a:rPr>
              <a:t>　学ぶのか</a:t>
            </a:r>
            <a:r>
              <a:rPr lang="ja-JP" altLang="en-US" sz="3200" b="1" i="0" u="none" strike="noStrike" baseline="0" dirty="0">
                <a:latin typeface="RyoGothicPlusN-Bold"/>
              </a:rPr>
              <a:t>　　　　　　                           </a:t>
            </a:r>
            <a:r>
              <a:rPr lang="en-US" altLang="ja-JP" sz="3200" i="0" u="none" strike="noStrike" baseline="0" dirty="0">
                <a:latin typeface="RyoGothicPlusN-Bold"/>
              </a:rPr>
              <a:t>p.</a:t>
            </a:r>
            <a:r>
              <a:rPr lang="en-US" altLang="ja-JP" sz="3200" b="0" i="0" u="none" strike="noStrike" baseline="0" dirty="0">
                <a:latin typeface="AvenirLTStd-Heavy"/>
              </a:rPr>
              <a:t>001</a:t>
            </a:r>
            <a:endParaRPr kumimoji="1" lang="en-US" altLang="ja-JP" sz="3200" kern="1200" dirty="0">
              <a:solidFill>
                <a:schemeClr val="tx2"/>
              </a:solidFill>
              <a:latin typeface="+mj-lt"/>
              <a:ea typeface="+mj-ea"/>
              <a:cs typeface="+mj-cs"/>
            </a:endParaRPr>
          </a:p>
        </p:txBody>
      </p:sp>
      <p:grpSp>
        <p:nvGrpSpPr>
          <p:cNvPr id="12" name="Group 11">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5" y="3658536"/>
            <a:ext cx="3655725" cy="2743201"/>
            <a:chOff x="-305" y="-1"/>
            <a:chExt cx="3832880" cy="2876136"/>
          </a:xfrm>
        </p:grpSpPr>
        <p:sp>
          <p:nvSpPr>
            <p:cNvPr id="19" name="Freeform: Shape 18">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フッター プレースホルダー 2">
            <a:extLst>
              <a:ext uri="{FF2B5EF4-FFF2-40B4-BE49-F238E27FC236}">
                <a16:creationId xmlns:a16="http://schemas.microsoft.com/office/drawing/2014/main" id="{88EFD4AD-04D2-459B-9499-53BD49481263}"/>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029457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6"/>
            <a:ext cx="11299364" cy="1918662"/>
          </a:xfrm>
        </p:spPr>
        <p:txBody>
          <a:bodyPr anchor="ctr">
            <a:normAutofit fontScale="90000"/>
          </a:bodyPr>
          <a:lstStyle/>
          <a:p>
            <a:r>
              <a:rPr lang="en-US" altLang="ja-JP" sz="4900" b="1" i="0" u="none" strike="noStrike" baseline="0" dirty="0">
                <a:latin typeface="RyoGothicPlusN-Heavy"/>
              </a:rPr>
              <a:t>13 </a:t>
            </a:r>
            <a:r>
              <a:rPr lang="ja-JP" altLang="en-US" sz="4900" b="1" i="0" u="none" strike="noStrike" baseline="0" dirty="0">
                <a:latin typeface="+mj-ea"/>
              </a:rPr>
              <a:t>医療政策の方向性と流れ：社会保障・</a:t>
            </a:r>
            <a:br>
              <a:rPr lang="en-US" altLang="ja-JP" sz="4900" b="1" i="0" u="none" strike="noStrike" baseline="0" dirty="0">
                <a:latin typeface="+mj-ea"/>
              </a:rPr>
            </a:br>
            <a:r>
              <a:rPr lang="en-US" altLang="ja-JP" sz="4900" b="1" i="0" u="none" strike="noStrike" baseline="0" dirty="0">
                <a:latin typeface="+mj-ea"/>
              </a:rPr>
              <a:t>    </a:t>
            </a:r>
            <a:r>
              <a:rPr lang="ja-JP" altLang="en-US" sz="4900" b="1" i="0" u="none" strike="noStrike" baseline="0" dirty="0">
                <a:latin typeface="+mj-ea"/>
              </a:rPr>
              <a:t>税の一体改革から全世代型社会保障改革へ</a:t>
            </a:r>
            <a:br>
              <a:rPr lang="en-US" altLang="ja-JP" b="1" i="0" u="none" strike="noStrike" baseline="0" dirty="0">
                <a:latin typeface="RyoGothicPlusN-Medium"/>
              </a:rPr>
            </a:br>
            <a:r>
              <a:rPr lang="en-US" altLang="ja-JP" sz="3600" b="1" i="0" u="none" strike="noStrike" baseline="0" dirty="0">
                <a:latin typeface="RyoGothicPlusN-Medium"/>
              </a:rPr>
              <a:t>                                                                                            </a:t>
            </a:r>
            <a:r>
              <a:rPr lang="en-US" altLang="ja-JP" sz="3600" i="0" u="none" strike="noStrike" baseline="0" dirty="0">
                <a:latin typeface="RyoGothicPlusN-Medium"/>
              </a:rPr>
              <a:t>p.062</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822221"/>
            <a:ext cx="11000233" cy="3393521"/>
          </a:xfrm>
        </p:spPr>
        <p:txBody>
          <a:bodyPr anchor="ctr">
            <a:normAutofit/>
          </a:bodyPr>
          <a:lstStyle/>
          <a:p>
            <a:pPr algn="l"/>
            <a:r>
              <a:rPr lang="ja-JP" altLang="en-US" sz="2400" b="0" i="0" u="none" strike="noStrike" baseline="0" dirty="0">
                <a:latin typeface="RyoTextPlusN-Light"/>
              </a:rPr>
              <a:t>社会保障・税一体改革</a:t>
            </a:r>
            <a:endParaRPr lang="en-US" altLang="ja-JP" sz="2400" b="0" i="0" u="none" strike="noStrike" baseline="0" dirty="0">
              <a:latin typeface="RyoTextPlusN-Light"/>
            </a:endParaRPr>
          </a:p>
          <a:p>
            <a:pPr algn="l"/>
            <a:r>
              <a:rPr lang="ja-JP" altLang="en-US" sz="2400" b="0" i="0" u="none" strike="noStrike" baseline="0" dirty="0">
                <a:latin typeface="RyoTextPlusN-Light"/>
              </a:rPr>
              <a:t>全世代型社会保障改革</a:t>
            </a:r>
          </a:p>
          <a:p>
            <a:pPr algn="l"/>
            <a:r>
              <a:rPr lang="en-US" altLang="ja-JP" sz="2400" b="0" i="0" u="none" strike="noStrike" baseline="0" dirty="0">
                <a:solidFill>
                  <a:srgbClr val="FF0000"/>
                </a:solidFill>
                <a:latin typeface="RyoGothicPlusN-Regular"/>
              </a:rPr>
              <a:t>column</a:t>
            </a:r>
            <a:r>
              <a:rPr lang="ja-JP" altLang="en-US" sz="2400" b="0" i="0" u="none" strike="noStrike" baseline="0" dirty="0">
                <a:latin typeface="RyoTextPlusN-Light"/>
              </a:rPr>
              <a:t>：求められる医療としくみのギャップを報酬要望で埋めてい</a:t>
            </a:r>
            <a:r>
              <a:rPr lang="ja-JP" altLang="en-US" sz="2400" dirty="0">
                <a:latin typeface="RyoTextPlusN-Light"/>
              </a:rPr>
              <a:t>く</a:t>
            </a:r>
            <a:endParaRPr lang="ja-JP" altLang="en-US" sz="24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A3988E3E-003D-48CF-B910-3199693C6BCF}"/>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4261514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u="none" strike="noStrike" baseline="0" dirty="0">
                <a:latin typeface="RyoGothicPlusN-Heavy"/>
              </a:rPr>
              <a:t>14 </a:t>
            </a:r>
            <a:r>
              <a:rPr lang="ja-JP" altLang="en-US" b="1" u="none" strike="noStrike" baseline="0" dirty="0">
                <a:latin typeface="RyoGothicPlusN-Medium"/>
              </a:rPr>
              <a:t>持続可能な医療・介護に向けた政策</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p.064</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721429"/>
            <a:ext cx="11000233" cy="3494314"/>
          </a:xfrm>
        </p:spPr>
        <p:txBody>
          <a:bodyPr anchor="ctr">
            <a:normAutofit/>
          </a:bodyPr>
          <a:lstStyle/>
          <a:p>
            <a:pPr algn="l"/>
            <a:r>
              <a:rPr lang="ja-JP" altLang="en-US" sz="2400" b="0" i="0" u="none" strike="noStrike" baseline="0" dirty="0">
                <a:latin typeface="RyoTextPlusN-Light"/>
              </a:rPr>
              <a:t>医療介護総合確保推進法</a:t>
            </a:r>
            <a:endParaRPr lang="en-US" altLang="ja-JP" sz="2400" b="0" i="0" u="none" strike="noStrike" baseline="0" dirty="0">
              <a:latin typeface="RyoTextPlusN-Light"/>
            </a:endParaRPr>
          </a:p>
          <a:p>
            <a:pPr algn="l"/>
            <a:r>
              <a:rPr lang="ja-JP" altLang="en-US" sz="2400" b="0" i="0" u="none" strike="noStrike" baseline="0" dirty="0">
                <a:latin typeface="RyoTextPlusN-Light"/>
              </a:rPr>
              <a:t>新たな財政支援制度：地域医療介護総合確保基金とは</a:t>
            </a:r>
          </a:p>
          <a:p>
            <a:pPr algn="l"/>
            <a:r>
              <a:rPr lang="ja-JP" altLang="en-US" sz="2400" b="0" i="0" u="none" strike="noStrike" baseline="0" dirty="0">
                <a:latin typeface="RyoTextPlusN-Light"/>
              </a:rPr>
              <a:t>基金の対象事業：医療従事者の確保に関する事業</a:t>
            </a:r>
            <a:endParaRPr lang="ja-JP" altLang="en-US" sz="24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1BFD1A69-C70D-4925-BE4F-7E13CFA7A386}"/>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998159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fontScale="90000"/>
          </a:bodyPr>
          <a:lstStyle/>
          <a:p>
            <a:br>
              <a:rPr lang="en-US" altLang="ja-JP" sz="4900" b="0" i="0" u="none" strike="noStrike" baseline="0" dirty="0">
                <a:latin typeface="RyoGothicPlusN-Heavy"/>
              </a:rPr>
            </a:br>
            <a:r>
              <a:rPr lang="en-US" altLang="ja-JP" sz="4900" b="1" i="0" u="none" strike="noStrike" baseline="0" dirty="0">
                <a:latin typeface="RyoGothicPlusN-Heavy"/>
              </a:rPr>
              <a:t>15 </a:t>
            </a:r>
            <a:r>
              <a:rPr lang="ja-JP" altLang="en-US" sz="4900" b="1" i="0" u="none" strike="noStrike" baseline="0" dirty="0">
                <a:latin typeface="RyoGothicPlusN-Medium"/>
              </a:rPr>
              <a:t>地域における効率的かつ</a:t>
            </a:r>
            <a:br>
              <a:rPr lang="en-US" altLang="ja-JP" sz="4900" b="1" i="0" u="none" strike="noStrike" baseline="0" dirty="0">
                <a:latin typeface="RyoGothicPlusN-Medium"/>
              </a:rPr>
            </a:br>
            <a:r>
              <a:rPr lang="ja-JP" altLang="en-US" sz="4900" b="1" i="0" u="none" strike="noStrike" baseline="0" dirty="0">
                <a:latin typeface="RyoGothicPlusN-Medium"/>
              </a:rPr>
              <a:t>　 効果的な医療提供体制の確保</a:t>
            </a:r>
            <a:r>
              <a:rPr lang="ja-JP" altLang="en-US" sz="3600" b="1" i="0" u="none" strike="noStrike" baseline="0" dirty="0">
                <a:latin typeface="RyoGothicPlusN-Medium"/>
              </a:rPr>
              <a:t>        </a:t>
            </a:r>
            <a:r>
              <a:rPr lang="en-US" altLang="ja-JP" sz="3600" i="0" u="none" strike="noStrike" baseline="0" dirty="0">
                <a:latin typeface="RyoGothicPlusN-Medium"/>
              </a:rPr>
              <a:t>p.067</a:t>
            </a:r>
            <a:br>
              <a:rPr lang="en-US" altLang="ja-JP" b="1" i="0" u="none" strike="noStrike" baseline="0" dirty="0">
                <a:latin typeface="RyoGothicPlusN-Medium"/>
              </a:rPr>
            </a:br>
            <a:r>
              <a:rPr lang="en-US" altLang="ja-JP" b="1" i="0" u="none" strike="noStrike" baseline="0" dirty="0">
                <a:latin typeface="RyoGothicPlusN-Medium"/>
              </a:rPr>
              <a:t>                                                                           </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医療提供施設の種類と機能</a:t>
            </a:r>
            <a:endParaRPr lang="en-US" altLang="ja-JP" sz="2400" b="0" i="0" u="none" strike="noStrike" baseline="0" dirty="0">
              <a:latin typeface="RyoTextPlusN-Light"/>
            </a:endParaRPr>
          </a:p>
          <a:p>
            <a:pPr algn="l"/>
            <a:r>
              <a:rPr lang="ja-JP" altLang="en-US" sz="2400" b="0" i="0" u="none" strike="noStrike" baseline="0" dirty="0">
                <a:latin typeface="RyoTextPlusN-Light"/>
              </a:rPr>
              <a:t>病床の種類と機能</a:t>
            </a:r>
            <a:endParaRPr lang="en-US" altLang="ja-JP" sz="2400" b="0" i="0" u="none" strike="noStrike" baseline="0" dirty="0">
              <a:latin typeface="RyoTextPlusN-Light"/>
            </a:endParaRPr>
          </a:p>
          <a:p>
            <a:pPr algn="l"/>
            <a:r>
              <a:rPr lang="ja-JP" altLang="en-US" sz="2400" b="0" i="0" u="none" strike="noStrike" baseline="0" dirty="0">
                <a:latin typeface="RyoTextPlusN-Light"/>
              </a:rPr>
              <a:t>病棟の考え方</a:t>
            </a:r>
            <a:endParaRPr lang="en-US" altLang="ja-JP" sz="2400" b="0" i="0" u="none" strike="noStrike" baseline="0" dirty="0">
              <a:latin typeface="RyoTextPlusN-Light"/>
            </a:endParaRPr>
          </a:p>
          <a:p>
            <a:pPr algn="l"/>
            <a:r>
              <a:rPr lang="ja-JP" altLang="en-US" sz="2400" b="0" i="0" u="none" strike="noStrike" baseline="0" dirty="0">
                <a:latin typeface="RyoTextPlusN-Light"/>
              </a:rPr>
              <a:t>地域にふさわしい医療機能と量を提供する：病床機能報告制度と地域医療構想</a:t>
            </a:r>
            <a:endParaRPr lang="en-US" altLang="ja-JP" sz="2400" b="0" i="0" u="none" strike="noStrike" baseline="0" dirty="0">
              <a:latin typeface="RyoTextPlusN-Light"/>
            </a:endParaRPr>
          </a:p>
          <a:p>
            <a:pPr algn="l"/>
            <a:r>
              <a:rPr lang="ja-JP" altLang="en-US" sz="2400" b="0" i="0" u="none" strike="noStrike" baseline="0" dirty="0">
                <a:latin typeface="RyoTextPlusN-Light"/>
              </a:rPr>
              <a:t>診療報酬改定による医療機能の分化・連携の後押し</a:t>
            </a:r>
            <a:endParaRPr lang="en-US" altLang="ja-JP" sz="2400" b="0" i="0" u="none" strike="noStrike" baseline="0" dirty="0">
              <a:latin typeface="RyoTextPlusN-Light"/>
            </a:endParaRPr>
          </a:p>
          <a:p>
            <a:pPr algn="l"/>
            <a:r>
              <a:rPr lang="ja-JP" altLang="en-US" sz="2400" b="0" i="0" u="none" strike="noStrike" baseline="0" dirty="0">
                <a:latin typeface="RyoTextPlusN-Light"/>
              </a:rPr>
              <a:t>入院医療：患者像に応じた機能分化と在宅への誘導</a:t>
            </a:r>
            <a:endParaRPr lang="ja-JP" altLang="en-US" sz="24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4CBBFEF1-E8ED-43A1-962F-88A9D9EAAC33}"/>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3676504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sz="4400" b="1" i="0" u="none" strike="noStrike" baseline="0" dirty="0">
                <a:latin typeface="RyoGothicPlusN-Heavy"/>
              </a:rPr>
              <a:t>15 </a:t>
            </a:r>
            <a:r>
              <a:rPr lang="ja-JP" altLang="en-US" b="1" i="0" u="none" strike="noStrike" baseline="0" dirty="0">
                <a:latin typeface="+mj-ea"/>
              </a:rPr>
              <a:t>地域における効率的かつ</a:t>
            </a:r>
            <a:br>
              <a:rPr lang="en-US" altLang="ja-JP" b="1" i="0" u="none" strike="noStrike" baseline="0" dirty="0">
                <a:latin typeface="+mj-ea"/>
              </a:rPr>
            </a:br>
            <a:r>
              <a:rPr lang="ja-JP" altLang="en-US" b="1" i="0" u="none" strike="noStrike" baseline="0" dirty="0">
                <a:latin typeface="+mj-ea"/>
              </a:rPr>
              <a:t>　 効果的な医療提供体制の確保</a:t>
            </a:r>
            <a:r>
              <a:rPr lang="ja-JP" altLang="en-US" sz="3200" b="1" i="0" u="none" strike="noStrike" baseline="0" dirty="0">
                <a:latin typeface="+mj-ea"/>
              </a:rPr>
              <a:t>      </a:t>
            </a:r>
            <a:r>
              <a:rPr lang="en-US" altLang="ja-JP" sz="3200" i="0" u="none" strike="noStrike" baseline="0" dirty="0">
                <a:latin typeface="RyoGothicPlusN-Medium"/>
              </a:rPr>
              <a:t>p.074</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在宅医療：病院からの在宅復帰を誘導・促進</a:t>
            </a:r>
            <a:endParaRPr lang="en-US" altLang="ja-JP" sz="2400" b="0" i="0" u="none" strike="noStrike" baseline="0" dirty="0">
              <a:latin typeface="RyoTextPlusN-Light"/>
            </a:endParaRPr>
          </a:p>
          <a:p>
            <a:pPr algn="l"/>
            <a:r>
              <a:rPr lang="ja-JP" altLang="en-US" sz="2400" b="0" i="0" u="none" strike="noStrike" baseline="0" dirty="0">
                <a:latin typeface="RyoTextPlusN-Light"/>
              </a:rPr>
              <a:t>在宅医療：質の高い訪問看護の確保</a:t>
            </a:r>
            <a:endParaRPr lang="en-US" altLang="ja-JP" sz="2400" dirty="0">
              <a:latin typeface="RyoTextPlusN-Light"/>
            </a:endParaRPr>
          </a:p>
          <a:p>
            <a:pPr algn="l"/>
            <a:r>
              <a:rPr lang="ja-JP" altLang="en-US" sz="2400" b="0" i="0" u="none" strike="noStrike" baseline="0" dirty="0">
                <a:latin typeface="RyoTextPlusN-Light"/>
              </a:rPr>
              <a:t>外来医療</a:t>
            </a:r>
            <a:endParaRPr lang="en-US" altLang="ja-JP" sz="2400" b="0" i="0" u="none" strike="noStrike" baseline="0" dirty="0">
              <a:latin typeface="RyoTextPlusN-Light"/>
            </a:endParaRPr>
          </a:p>
          <a:p>
            <a:pPr algn="l"/>
            <a:r>
              <a:rPr lang="ja-JP" altLang="en-US" sz="2400" b="0" i="0" u="none" strike="noStrike" baseline="0" dirty="0">
                <a:latin typeface="RyoTextPlusN-Light"/>
              </a:rPr>
              <a:t>オンライン診療</a:t>
            </a:r>
            <a:endParaRPr lang="ja-JP" altLang="en-US" sz="24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D144AE84-2A1F-497F-8CAB-C0938FCCEA3C}"/>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057369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16 </a:t>
            </a:r>
            <a:r>
              <a:rPr lang="ja-JP" altLang="en-US" b="1" i="0" u="none" strike="noStrike" baseline="0" dirty="0">
                <a:latin typeface="RyoGothicPlusN-Medium"/>
              </a:rPr>
              <a:t>地域包括ケアシステム</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p.077</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地域包括ケアシステムとは</a:t>
            </a:r>
            <a:endParaRPr lang="en-US" altLang="ja-JP" sz="2400" b="0" i="0" u="none" strike="noStrike" baseline="0" dirty="0">
              <a:latin typeface="RyoTextPlusN-Light"/>
            </a:endParaRPr>
          </a:p>
          <a:p>
            <a:pPr algn="l"/>
            <a:r>
              <a:rPr lang="ja-JP" altLang="en-US" sz="2400" b="0" i="0" u="none" strike="noStrike" baseline="0" dirty="0">
                <a:latin typeface="RyoTextPlusN-Light"/>
              </a:rPr>
              <a:t>包括的・継続的なサービス提供におけるサービス調整</a:t>
            </a:r>
          </a:p>
          <a:p>
            <a:pPr algn="l"/>
            <a:r>
              <a:rPr lang="ja-JP" altLang="en-US" sz="2400" b="0" i="0" u="none" strike="noStrike" baseline="0" dirty="0">
                <a:latin typeface="RyoTextPlusN-Light"/>
              </a:rPr>
              <a:t>病院・診療所と訪問看護ステーションの連携、ケアマネジメント</a:t>
            </a:r>
            <a:endParaRPr lang="en-US" altLang="ja-JP" sz="2400" b="0" i="0" u="none" strike="noStrike" baseline="0" dirty="0">
              <a:latin typeface="RyoTextPlusN-Light"/>
            </a:endParaRPr>
          </a:p>
          <a:p>
            <a:pPr algn="l"/>
            <a:r>
              <a:rPr lang="en-US" altLang="ja-JP" sz="2400" b="0" i="0" u="none" strike="noStrike" baseline="0" dirty="0">
                <a:latin typeface="RyoTextPlusN-Light"/>
              </a:rPr>
              <a:t>2040 </a:t>
            </a:r>
            <a:r>
              <a:rPr lang="ja-JP" altLang="en-US" sz="2400" b="0" i="0" u="none" strike="noStrike" baseline="0" dirty="0">
                <a:latin typeface="RyoTextPlusN-Light"/>
              </a:rPr>
              <a:t>年に向けての課題</a:t>
            </a:r>
            <a:endParaRPr lang="ja-JP" altLang="en-US" sz="24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C93AA80E-894E-4F8D-A3CA-DA7390211E33}"/>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929878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タイトル 1">
            <a:extLst>
              <a:ext uri="{FF2B5EF4-FFF2-40B4-BE49-F238E27FC236}">
                <a16:creationId xmlns:a16="http://schemas.microsoft.com/office/drawing/2014/main" id="{6059C89A-E7E6-41B7-B420-867AABFF6567}"/>
              </a:ext>
            </a:extLst>
          </p:cNvPr>
          <p:cNvSpPr>
            <a:spLocks noGrp="1"/>
          </p:cNvSpPr>
          <p:nvPr>
            <p:ph type="title"/>
          </p:nvPr>
        </p:nvSpPr>
        <p:spPr>
          <a:xfrm>
            <a:off x="553156" y="711200"/>
            <a:ext cx="11164711" cy="3183467"/>
          </a:xfrm>
        </p:spPr>
        <p:txBody>
          <a:bodyPr vert="horz" lIns="91440" tIns="45720" rIns="91440" bIns="45720" rtlCol="0" anchor="b">
            <a:normAutofit/>
          </a:bodyPr>
          <a:lstStyle/>
          <a:p>
            <a:r>
              <a:rPr lang="ja-JP" altLang="en-US" sz="6000" b="1" i="0" u="none" strike="noStrike" baseline="0" dirty="0">
                <a:latin typeface="RyoGothicPlusN-Light"/>
              </a:rPr>
              <a:t>  第</a:t>
            </a:r>
            <a:r>
              <a:rPr lang="en-US" altLang="ja-JP" sz="6000" b="1" i="0" u="none" strike="noStrike" baseline="0" dirty="0">
                <a:latin typeface="RyoGothicPlusN-Heavy"/>
              </a:rPr>
              <a:t>3</a:t>
            </a:r>
            <a:r>
              <a:rPr lang="ja-JP" altLang="en-US" sz="6000" b="1" dirty="0">
                <a:latin typeface="RyoGothicPlusN-Light"/>
              </a:rPr>
              <a:t>章</a:t>
            </a:r>
            <a:br>
              <a:rPr lang="en-US" altLang="ja-JP" sz="5400" b="1" i="0" u="none" strike="noStrike" baseline="0" dirty="0">
                <a:latin typeface="RyoGothicPlusN-Light"/>
              </a:rPr>
            </a:br>
            <a:br>
              <a:rPr lang="en-US" altLang="ja-JP" sz="5400" b="1" i="0" u="none" strike="noStrike" baseline="0" dirty="0">
                <a:latin typeface="RyoGothicPlusN-Light"/>
              </a:rPr>
            </a:br>
            <a:r>
              <a:rPr lang="en-US" altLang="ja-JP" sz="5400" b="1" i="0" u="none" strike="noStrike" baseline="0" dirty="0">
                <a:latin typeface="RyoGothicPlusN-Light"/>
              </a:rPr>
              <a:t>  </a:t>
            </a:r>
            <a:r>
              <a:rPr lang="ja-JP" altLang="en-US" sz="6000" b="1" i="0" u="none" strike="noStrike" baseline="0" dirty="0">
                <a:latin typeface="RyoGothicPlusN-Bold"/>
              </a:rPr>
              <a:t>診療報酬の算定と評価の考え方</a:t>
            </a:r>
            <a:br>
              <a:rPr lang="en-US" altLang="ja-JP" sz="5400" b="1" i="0" u="none" strike="noStrike" baseline="0" dirty="0">
                <a:latin typeface="RyoGothicPlusN-Bold"/>
              </a:rPr>
            </a:br>
            <a:r>
              <a:rPr lang="ja-JP" altLang="en-US" sz="3600" b="1" i="0" u="none" strike="noStrike" baseline="0" dirty="0">
                <a:latin typeface="RyoGothicPlusN-Bold"/>
              </a:rPr>
              <a:t>　　　　　　　　                                                </a:t>
            </a:r>
            <a:r>
              <a:rPr lang="en-US" altLang="ja-JP" sz="3200" i="0" u="none" strike="noStrike" baseline="0" dirty="0">
                <a:latin typeface="RyoGothicPlusN-Bold"/>
              </a:rPr>
              <a:t>p.</a:t>
            </a:r>
            <a:r>
              <a:rPr lang="en-US" altLang="ja-JP" sz="3200" b="0" i="0" u="none" strike="noStrike" baseline="0" dirty="0">
                <a:latin typeface="AvenirLTStd-Heavy"/>
              </a:rPr>
              <a:t> 081</a:t>
            </a:r>
            <a:endParaRPr kumimoji="1" lang="en-US" altLang="ja-JP" sz="3200" kern="1200" dirty="0">
              <a:solidFill>
                <a:schemeClr val="tx2"/>
              </a:solidFill>
              <a:latin typeface="+mj-lt"/>
              <a:ea typeface="+mj-ea"/>
              <a:cs typeface="+mj-cs"/>
            </a:endParaRPr>
          </a:p>
        </p:txBody>
      </p:sp>
      <p:grpSp>
        <p:nvGrpSpPr>
          <p:cNvPr id="12" name="Group 11">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5" y="3658536"/>
            <a:ext cx="3655725" cy="2743201"/>
            <a:chOff x="-305" y="-1"/>
            <a:chExt cx="3832880" cy="2876136"/>
          </a:xfrm>
        </p:grpSpPr>
        <p:sp>
          <p:nvSpPr>
            <p:cNvPr id="19" name="Freeform: Shape 18">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フッター プレースホルダー 2">
            <a:extLst>
              <a:ext uri="{FF2B5EF4-FFF2-40B4-BE49-F238E27FC236}">
                <a16:creationId xmlns:a16="http://schemas.microsoft.com/office/drawing/2014/main" id="{DF6D8AA1-19DC-4C45-8223-31C23EA5579C}"/>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4065094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17 </a:t>
            </a:r>
            <a:r>
              <a:rPr lang="ja-JP" altLang="en-US" b="1" i="0" u="none" strike="noStrike" baseline="0" dirty="0">
                <a:latin typeface="RyoGothicPlusN-Medium"/>
              </a:rPr>
              <a:t>報酬の算定と運用が具体的に決まる</a:t>
            </a:r>
            <a:br>
              <a:rPr lang="en-US" altLang="ja-JP" b="1" i="0" u="none" strike="noStrike" baseline="0" dirty="0">
                <a:latin typeface="RyoGothicPlusN-Medium"/>
              </a:rPr>
            </a:br>
            <a:r>
              <a:rPr lang="en-US" altLang="ja-JP" b="1" i="0" u="none" strike="noStrike" baseline="0" dirty="0">
                <a:latin typeface="RyoGothicPlusN-Medium"/>
              </a:rPr>
              <a:t>     </a:t>
            </a:r>
            <a:r>
              <a:rPr lang="ja-JP" altLang="en-US" b="1" i="0" u="none" strike="noStrike" baseline="0" dirty="0">
                <a:latin typeface="RyoGothicPlusN-Medium"/>
              </a:rPr>
              <a:t>しくみ                                                 </a:t>
            </a:r>
            <a:r>
              <a:rPr lang="en-US" altLang="ja-JP" sz="3200" i="0" u="none" strike="noStrike" baseline="0" dirty="0">
                <a:latin typeface="RyoGothicPlusN-Medium"/>
              </a:rPr>
              <a:t>p.082</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診療報酬に関連する公的な文書とは？：法令と解釈文書</a:t>
            </a:r>
            <a:endParaRPr lang="en-US" altLang="ja-JP" sz="2400" b="0" i="0" u="none" strike="noStrike" baseline="0" dirty="0">
              <a:latin typeface="RyoTextPlusN-Light"/>
            </a:endParaRPr>
          </a:p>
          <a:p>
            <a:pPr algn="l"/>
            <a:r>
              <a:rPr lang="ja-JP" altLang="en-US" sz="2400" b="0" i="0" u="none" strike="noStrike" baseline="0" dirty="0">
                <a:latin typeface="RyoTextPlusN-Light"/>
              </a:rPr>
              <a:t>告示：診療報酬点数表は算定の骨組み（例：入退院支援加算</a:t>
            </a:r>
            <a:r>
              <a:rPr lang="en-US" altLang="ja-JP" sz="2400" b="0" i="0" u="none" strike="noStrike" baseline="0" dirty="0">
                <a:latin typeface="RyoTextPlusN-Light"/>
              </a:rPr>
              <a:t>1</a:t>
            </a:r>
            <a:r>
              <a:rPr lang="ja-JP" altLang="en-US" sz="2400" b="0" i="0" u="none" strike="noStrike" baseline="0" dirty="0">
                <a:latin typeface="RyoTextPlusN-Light"/>
              </a:rPr>
              <a:t>）</a:t>
            </a:r>
            <a:endParaRPr lang="en-US" altLang="ja-JP" sz="2400" b="0" i="0" u="none" strike="noStrike" baseline="0" dirty="0">
              <a:latin typeface="RyoTextPlusN-Light"/>
            </a:endParaRPr>
          </a:p>
          <a:p>
            <a:pPr algn="l"/>
            <a:r>
              <a:rPr lang="ja-JP" altLang="en-US" sz="2400" b="0" i="0" u="none" strike="noStrike" baseline="0" dirty="0">
                <a:latin typeface="RyoTextPlusN-Light"/>
              </a:rPr>
              <a:t>通知：省令や告示の内容を、より具体的に示す</a:t>
            </a:r>
            <a:endParaRPr lang="en-US" altLang="ja-JP" sz="2400" dirty="0">
              <a:latin typeface="RyoTextPlusN-Light"/>
            </a:endParaRPr>
          </a:p>
          <a:p>
            <a:pPr algn="l"/>
            <a:r>
              <a:rPr lang="ja-JP" altLang="en-US" sz="2400" b="0" i="0" u="none" strike="noStrike" baseline="0" dirty="0">
                <a:latin typeface="RyoTextPlusN-Light"/>
              </a:rPr>
              <a:t>疑義解釈（</a:t>
            </a:r>
            <a:r>
              <a:rPr lang="en-US" altLang="ja-JP" sz="2400" b="0" i="0" u="none" strike="noStrike" baseline="0" dirty="0">
                <a:latin typeface="RyoTextPlusN-Light"/>
              </a:rPr>
              <a:t>Q&amp;A</a:t>
            </a:r>
            <a:r>
              <a:rPr lang="ja-JP" altLang="en-US" sz="2400" b="0" i="0" u="none" strike="noStrike" baseline="0" dirty="0">
                <a:latin typeface="RyoTextPlusN-Light"/>
              </a:rPr>
              <a:t>）を通じて運用に柔軟性をもたせる</a:t>
            </a:r>
            <a:endParaRPr lang="en-US" altLang="ja-JP" sz="2400" b="0" i="0" u="none" strike="noStrike" baseline="0" dirty="0">
              <a:latin typeface="RyoTextPlusN-Light"/>
            </a:endParaRPr>
          </a:p>
          <a:p>
            <a:pPr algn="l"/>
            <a:r>
              <a:rPr lang="ja-JP" altLang="en-US" sz="2400" b="0" i="0" u="none" strike="noStrike" baseline="0" dirty="0">
                <a:latin typeface="RyoTextPlusN-Light"/>
              </a:rPr>
              <a:t>長期間にわたりチェックしてみる</a:t>
            </a:r>
            <a:endParaRPr lang="ja-JP" altLang="en-US" sz="24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FD0D5828-F384-4B2A-AACD-3ACDC558BBD0}"/>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1526470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18 </a:t>
            </a:r>
            <a:r>
              <a:rPr lang="ja-JP" altLang="en-US" b="1" i="0" u="none" strike="noStrike" baseline="0" dirty="0">
                <a:latin typeface="RyoGothicPlusN-Medium"/>
              </a:rPr>
              <a:t>外来の診療報酬</a:t>
            </a:r>
            <a:br>
              <a:rPr lang="en-US" altLang="ja-JP" b="1" i="0" u="none" strike="noStrike" baseline="0" dirty="0">
                <a:latin typeface="RyoGothicPlusN-Medium"/>
              </a:rPr>
            </a:br>
            <a:r>
              <a:rPr lang="en-US" altLang="ja-JP" sz="3200" b="1" i="0" u="none" strike="noStrike" baseline="0" dirty="0">
                <a:latin typeface="RyoGothicPlusN-Medium"/>
              </a:rPr>
              <a:t>                                                                                            </a:t>
            </a:r>
            <a:r>
              <a:rPr lang="en-US" altLang="ja-JP" sz="3200" i="0" u="none" strike="noStrike" baseline="0" dirty="0">
                <a:latin typeface="RyoGothicPlusN-Medium"/>
              </a:rPr>
              <a:t>p.092</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初診料</a:t>
            </a:r>
            <a:endParaRPr lang="en-US" altLang="ja-JP" sz="2400" b="0" i="0" u="none" strike="noStrike" baseline="0" dirty="0">
              <a:latin typeface="RyoTextPlusN-Light"/>
            </a:endParaRPr>
          </a:p>
          <a:p>
            <a:pPr algn="l"/>
            <a:r>
              <a:rPr lang="ja-JP" altLang="en-US" sz="2400" b="0" i="0" u="none" strike="noStrike" baseline="0" dirty="0">
                <a:latin typeface="RyoTextPlusN-Light"/>
              </a:rPr>
              <a:t>再診料と加算</a:t>
            </a:r>
            <a:endParaRPr lang="en-US" altLang="ja-JP" sz="2400" b="0" i="0" u="none" strike="noStrike" baseline="0" dirty="0">
              <a:latin typeface="RyoTextPlusN-Light"/>
            </a:endParaRPr>
          </a:p>
          <a:p>
            <a:pPr algn="l"/>
            <a:r>
              <a:rPr lang="ja-JP" altLang="en-US" sz="2400" b="0" i="0" u="none" strike="noStrike" baseline="0" dirty="0">
                <a:latin typeface="RyoTextPlusN-Light"/>
              </a:rPr>
              <a:t>検査</a:t>
            </a:r>
            <a:endParaRPr lang="en-US" altLang="ja-JP" sz="2400" dirty="0">
              <a:latin typeface="RyoTextPlusN-Light"/>
            </a:endParaRPr>
          </a:p>
          <a:p>
            <a:pPr algn="l"/>
            <a:r>
              <a:rPr lang="ja-JP" altLang="en-US" sz="2400" b="0" i="0" u="none" strike="noStrike" baseline="0" dirty="0">
                <a:latin typeface="RyoTextPlusN-Light"/>
              </a:rPr>
              <a:t>医薬品：処方料、処方箋料</a:t>
            </a:r>
            <a:endParaRPr lang="en-US" altLang="ja-JP" sz="2400" b="0" i="0" u="none" strike="noStrike" baseline="0" dirty="0">
              <a:latin typeface="RyoTextPlusN-Light"/>
            </a:endParaRPr>
          </a:p>
          <a:p>
            <a:pPr algn="l"/>
            <a:r>
              <a:rPr lang="ja-JP" altLang="en-US" sz="2400" b="0" i="0" u="none" strike="noStrike" baseline="0" dirty="0">
                <a:latin typeface="RyoTextPlusN-Light"/>
              </a:rPr>
              <a:t>外来看護の重要性と評価</a:t>
            </a:r>
            <a:endParaRPr lang="en-US" altLang="ja-JP" sz="2400" b="0" i="0" u="none" strike="noStrike" baseline="0" dirty="0">
              <a:latin typeface="RyoTextPlusN-Light"/>
            </a:endParaRPr>
          </a:p>
          <a:p>
            <a:pPr algn="l"/>
            <a:r>
              <a:rPr lang="ja-JP" altLang="en-US" sz="2400" b="0" i="0" u="none" strike="noStrike" baseline="0" dirty="0">
                <a:latin typeface="RyoTextPlusN-Light"/>
              </a:rPr>
              <a:t>診療所・中小病院の主治医機能を評価：外来医療の機能分化・連携</a:t>
            </a:r>
            <a:endParaRPr lang="en-US" altLang="ja-JP" sz="2400" b="0" i="0" u="none" strike="noStrike" baseline="0" dirty="0">
              <a:latin typeface="RyoTextPlusN-Light"/>
            </a:endParaRPr>
          </a:p>
          <a:p>
            <a:pPr algn="l"/>
            <a:r>
              <a:rPr lang="ja-JP" altLang="en-US" sz="2400" b="0" i="0" u="none" strike="noStrike" baseline="0" dirty="0">
                <a:latin typeface="RyoTextPlusN-Light"/>
              </a:rPr>
              <a:t>地域における療養支援等の確立</a:t>
            </a:r>
            <a:endParaRPr lang="ja-JP" altLang="en-US" sz="24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057401A0-D35D-4325-B043-77D56DED19DA}"/>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092798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19</a:t>
            </a:r>
            <a:r>
              <a:rPr lang="ja-JP" altLang="en-US" b="1" i="0" u="none" strike="noStrike" baseline="0" dirty="0">
                <a:latin typeface="RyoGothicPlusN-Medium"/>
              </a:rPr>
              <a:t>入院基本料と看護配置、入院基本料等</a:t>
            </a:r>
            <a:br>
              <a:rPr lang="en-US" altLang="ja-JP" b="1" i="0" u="none" strike="noStrike" baseline="0" dirty="0">
                <a:latin typeface="RyoGothicPlusN-Medium"/>
              </a:rPr>
            </a:br>
            <a:r>
              <a:rPr lang="en-US" altLang="ja-JP" b="1" i="0" u="none" strike="noStrike" baseline="0" dirty="0">
                <a:latin typeface="RyoGothicPlusN-Medium"/>
              </a:rPr>
              <a:t>     </a:t>
            </a:r>
            <a:r>
              <a:rPr lang="ja-JP" altLang="en-US" b="1" i="0" u="none" strike="noStrike" baseline="0" dirty="0">
                <a:latin typeface="RyoGothicPlusN-Medium"/>
              </a:rPr>
              <a:t>加算の考え方                                    </a:t>
            </a:r>
            <a:r>
              <a:rPr lang="en-US" altLang="ja-JP" sz="3200" i="0" u="none" strike="noStrike" baseline="0" dirty="0">
                <a:latin typeface="RyoGothicPlusN-Medium"/>
              </a:rPr>
              <a:t>p.</a:t>
            </a:r>
            <a:r>
              <a:rPr lang="en-US" altLang="ja-JP" sz="3200" dirty="0">
                <a:latin typeface="RyoGothicPlusN-Medium"/>
              </a:rPr>
              <a:t>101</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入院基本料とは？</a:t>
            </a:r>
            <a:endParaRPr lang="en-US" altLang="ja-JP" sz="2400" b="0" i="0" u="none" strike="noStrike" baseline="0" dirty="0">
              <a:latin typeface="RyoTextPlusN-Light"/>
            </a:endParaRPr>
          </a:p>
          <a:p>
            <a:pPr algn="l"/>
            <a:r>
              <a:rPr lang="ja-JP" altLang="en-US" sz="2400" b="0" i="0" u="none" strike="noStrike" baseline="0" dirty="0">
                <a:latin typeface="RyoTextPlusN-Light"/>
              </a:rPr>
              <a:t>入院基本料の施設基準</a:t>
            </a:r>
            <a:endParaRPr lang="en-US" altLang="ja-JP" sz="2400" b="0" i="0" u="none" strike="noStrike" baseline="0" dirty="0">
              <a:latin typeface="RyoTextPlusN-Light"/>
            </a:endParaRPr>
          </a:p>
          <a:p>
            <a:pPr algn="l"/>
            <a:r>
              <a:rPr lang="ja-JP" altLang="en-US" sz="2400" b="0" i="0" u="none" strike="noStrike" baseline="0" dirty="0">
                <a:latin typeface="RyoTextPlusN-Light"/>
              </a:rPr>
              <a:t>入院基本料算定の前提となる</a:t>
            </a:r>
            <a:r>
              <a:rPr lang="en-US" altLang="ja-JP" sz="2400" b="0" i="0" u="none" strike="noStrike" baseline="0" dirty="0">
                <a:latin typeface="RyoTextPlusN-Light"/>
              </a:rPr>
              <a:t>5 </a:t>
            </a:r>
            <a:r>
              <a:rPr lang="ja-JP" altLang="en-US" sz="2400" b="0" i="0" u="none" strike="noStrike" baseline="0" dirty="0">
                <a:latin typeface="RyoTextPlusN-Light"/>
              </a:rPr>
              <a:t>要件</a:t>
            </a:r>
          </a:p>
          <a:p>
            <a:pPr algn="l"/>
            <a:r>
              <a:rPr lang="ja-JP" altLang="en-US" sz="2400" b="0" i="0" u="none" strike="noStrike" baseline="0" dirty="0">
                <a:latin typeface="RyoTextPlusN-Light"/>
              </a:rPr>
              <a:t>入院基本料の種類：病棟や医療機関の機能による設定</a:t>
            </a:r>
            <a:endParaRPr lang="en-US" altLang="ja-JP" sz="2400" b="0" i="0" u="none" strike="noStrike" baseline="0" dirty="0">
              <a:latin typeface="RyoTextPlusN-Light"/>
            </a:endParaRPr>
          </a:p>
          <a:p>
            <a:pPr algn="l"/>
            <a:r>
              <a:rPr lang="ja-JP" altLang="en-US" sz="2400" b="0" i="0" u="none" strike="noStrike" baseline="0" dirty="0">
                <a:latin typeface="RyoTextPlusN-Light"/>
              </a:rPr>
              <a:t>看護配置とは？</a:t>
            </a:r>
            <a:endParaRPr lang="en-US" altLang="ja-JP" sz="2400" b="0" i="0" u="none" strike="noStrike" baseline="0" dirty="0">
              <a:latin typeface="RyoTextPlusN-Light"/>
            </a:endParaRPr>
          </a:p>
          <a:p>
            <a:pPr algn="l"/>
            <a:r>
              <a:rPr lang="ja-JP" altLang="en-US" sz="2400" b="0" i="0" u="none" strike="noStrike" baseline="0" dirty="0">
                <a:latin typeface="RyoTextPlusN-Light"/>
              </a:rPr>
              <a:t>看護配置の算出方法</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68DA8EE1-2DCB-4857-A068-2BF172D6B634}"/>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1400758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19</a:t>
            </a:r>
            <a:r>
              <a:rPr lang="ja-JP" altLang="en-US" b="1" i="0" u="none" strike="noStrike" baseline="0" dirty="0">
                <a:latin typeface="RyoGothicPlusN-Medium"/>
              </a:rPr>
              <a:t>入院基本料と看護配置、入院基本料等</a:t>
            </a:r>
            <a:br>
              <a:rPr lang="en-US" altLang="ja-JP" b="1" i="0" u="none" strike="noStrike" baseline="0" dirty="0">
                <a:latin typeface="RyoGothicPlusN-Medium"/>
              </a:rPr>
            </a:br>
            <a:r>
              <a:rPr lang="en-US" altLang="ja-JP" b="1" i="0" u="none" strike="noStrike" baseline="0" dirty="0">
                <a:latin typeface="RyoGothicPlusN-Medium"/>
              </a:rPr>
              <a:t>     </a:t>
            </a:r>
            <a:r>
              <a:rPr lang="ja-JP" altLang="en-US" b="1" i="0" u="none" strike="noStrike" baseline="0" dirty="0">
                <a:latin typeface="RyoGothicPlusN-Medium"/>
              </a:rPr>
              <a:t>加算の考え方                                    </a:t>
            </a:r>
            <a:r>
              <a:rPr lang="en-US" altLang="ja-JP" sz="3200" i="0" u="none" strike="noStrike" baseline="0" dirty="0">
                <a:latin typeface="RyoGothicPlusN-Medium"/>
              </a:rPr>
              <a:t>p.</a:t>
            </a:r>
            <a:r>
              <a:rPr lang="en-US" altLang="ja-JP" sz="3200" dirty="0">
                <a:latin typeface="RyoGothicPlusN-Medium"/>
              </a:rPr>
              <a:t>110</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r>
              <a:rPr lang="ja-JP" altLang="en-US" sz="2400" b="0" i="0" u="none" strike="noStrike" baseline="0" dirty="0">
                <a:latin typeface="RyoTextPlusN-Light"/>
              </a:rPr>
              <a:t>平均在院日数</a:t>
            </a:r>
            <a:endParaRPr lang="en-US" altLang="ja-JP" sz="2400" b="0" i="0" u="none" strike="noStrike" baseline="0" dirty="0">
              <a:latin typeface="RyoTextPlusN-Light"/>
            </a:endParaRPr>
          </a:p>
          <a:p>
            <a:pPr algn="l"/>
            <a:r>
              <a:rPr lang="ja-JP" altLang="en-US" sz="2400" b="0" i="0" u="none" strike="noStrike" baseline="0" dirty="0">
                <a:latin typeface="RyoTextPlusN-Light"/>
              </a:rPr>
              <a:t>入院基本料等の統合・再編</a:t>
            </a:r>
            <a:endParaRPr lang="en-US" altLang="ja-JP" sz="2400" b="0" i="0" u="none" strike="noStrike" baseline="0" dirty="0">
              <a:latin typeface="RyoTextPlusN-Light"/>
            </a:endParaRPr>
          </a:p>
          <a:p>
            <a:pPr algn="l"/>
            <a:r>
              <a:rPr lang="ja-JP" altLang="en-US" sz="2400" b="0" i="0" u="none" strike="noStrike" baseline="0" dirty="0">
                <a:latin typeface="RyoTextPlusN-Light"/>
              </a:rPr>
              <a:t>入院基本料等加算とは？</a:t>
            </a:r>
            <a:endParaRPr lang="ja-JP" altLang="en-US" sz="24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3283A18C-45AA-4DFF-A972-9E5088442340}"/>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1464343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0-1  </a:t>
            </a:r>
            <a:r>
              <a:rPr lang="en-US" altLang="ja-JP" b="1" i="0" u="none" strike="noStrike" baseline="0" dirty="0">
                <a:latin typeface="RyoGothicPlusN-Medium"/>
              </a:rPr>
              <a:t>2040 </a:t>
            </a:r>
            <a:r>
              <a:rPr lang="ja-JP" altLang="en-US" b="1" i="0" u="none" strike="noStrike" baseline="0" dirty="0">
                <a:latin typeface="RyoGothicPlusN-Medium"/>
              </a:rPr>
              <a:t>年ごろをみすえた看護と報酬 </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p.002</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721429"/>
            <a:ext cx="11000233" cy="3494314"/>
          </a:xfrm>
        </p:spPr>
        <p:txBody>
          <a:bodyPr anchor="ctr">
            <a:normAutofit/>
          </a:bodyPr>
          <a:lstStyle/>
          <a:p>
            <a:r>
              <a:rPr lang="ja-JP" altLang="en-US" sz="2400" b="0" i="0" u="none" strike="noStrike" baseline="0" dirty="0">
                <a:latin typeface="RyoTextPlusN-Light"/>
              </a:rPr>
              <a:t>ひっ迫する国の財源と社会保障制度</a:t>
            </a:r>
            <a:endParaRPr lang="en-US" altLang="ja-JP" sz="2400" b="0" i="0" u="none" strike="noStrike" baseline="0" dirty="0">
              <a:latin typeface="RyoTextPlusN-Light"/>
            </a:endParaRPr>
          </a:p>
          <a:p>
            <a:r>
              <a:rPr lang="ja-JP" altLang="en-US" sz="2400" b="0" i="0" u="none" strike="noStrike" baseline="0" dirty="0">
                <a:latin typeface="RyoTextPlusN-Light"/>
              </a:rPr>
              <a:t>報酬改定の意図と国の財源・施策の動向を知る</a:t>
            </a:r>
            <a:endParaRPr lang="en-US" altLang="ja-JP" sz="2400" b="0" i="0" u="none" strike="noStrike" baseline="0" dirty="0">
              <a:latin typeface="RyoTextPlusN-Light"/>
            </a:endParaRPr>
          </a:p>
          <a:p>
            <a:r>
              <a:rPr lang="en-US" altLang="ja-JP" sz="2400" b="0" i="0" u="none" strike="noStrike" baseline="0" dirty="0">
                <a:latin typeface="RyoTextPlusN-Light"/>
              </a:rPr>
              <a:t>2040 </a:t>
            </a:r>
            <a:r>
              <a:rPr lang="ja-JP" altLang="en-US" sz="2400" b="0" i="0" u="none" strike="noStrike" baseline="0" dirty="0">
                <a:latin typeface="RyoTextPlusN-Light"/>
              </a:rPr>
              <a:t>年をみすえたマネジメントの必要性</a:t>
            </a:r>
            <a:endParaRPr lang="en-US" altLang="ja-JP" sz="2400" b="0" i="0" u="none" strike="noStrike" baseline="0" dirty="0">
              <a:latin typeface="RyoTextPlusN-Light"/>
            </a:endParaRPr>
          </a:p>
          <a:p>
            <a:r>
              <a:rPr lang="ja-JP" altLang="en-US" sz="2400" b="0" i="0" u="none" strike="noStrike" baseline="0" dirty="0">
                <a:latin typeface="RyoTextPlusN-Light"/>
              </a:rPr>
              <a:t>在宅療養支援に必要な介護保険の知識</a:t>
            </a:r>
            <a:endParaRPr lang="en-US" altLang="ja-JP" sz="2400" b="0" i="0" u="none" strike="noStrike" baseline="0" dirty="0">
              <a:latin typeface="RyoTextPlusN-Light"/>
            </a:endParaRPr>
          </a:p>
          <a:p>
            <a:r>
              <a:rPr lang="ja-JP" altLang="en-US" sz="2400" b="0" i="0" u="none" strike="noStrike" baseline="0" dirty="0">
                <a:latin typeface="RyoTextPlusN-Light"/>
              </a:rPr>
              <a:t>求められる福祉の視点：地域共生社会</a:t>
            </a:r>
            <a:endParaRPr lang="ja-JP" altLang="en-US" sz="24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04935952-360C-40F7-B69A-1747C0CA42BC}"/>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38643296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20 </a:t>
            </a:r>
            <a:r>
              <a:rPr lang="ja-JP" altLang="en-US" b="1" i="0" u="none" strike="noStrike" baseline="0" dirty="0">
                <a:latin typeface="RyoGothicPlusN-Medium"/>
              </a:rPr>
              <a:t>重症度，医療・看護必要度の考え方</a:t>
            </a:r>
            <a:br>
              <a:rPr lang="en-US" altLang="ja-JP" b="0" i="0" u="none" strike="noStrike" baseline="0" dirty="0">
                <a:latin typeface="RyoGothicPlusN-Medium"/>
              </a:rPr>
            </a:br>
            <a:r>
              <a:rPr lang="en-US" altLang="ja-JP" sz="3200" b="0" i="0" u="none" strike="noStrike" baseline="0" dirty="0">
                <a:latin typeface="RyoGothicPlusN-Medium"/>
              </a:rPr>
              <a:t>                                                                                            </a:t>
            </a:r>
            <a:r>
              <a:rPr lang="en-US" altLang="ja-JP" sz="3200" i="0" u="none" strike="noStrike" baseline="0" dirty="0">
                <a:latin typeface="RyoGothicPlusN-Medium"/>
              </a:rPr>
              <a:t>p.</a:t>
            </a:r>
            <a:r>
              <a:rPr lang="en-US" altLang="ja-JP" sz="3200" dirty="0">
                <a:latin typeface="RyoGothicPlusN-Medium"/>
              </a:rPr>
              <a:t>113</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看護必要度とは？</a:t>
            </a:r>
            <a:endParaRPr lang="en-US" altLang="ja-JP" sz="2400" b="0" i="0" u="none" strike="noStrike" baseline="0" dirty="0">
              <a:latin typeface="RyoTextPlusN-Light"/>
            </a:endParaRPr>
          </a:p>
          <a:p>
            <a:pPr algn="l"/>
            <a:r>
              <a:rPr lang="ja-JP" altLang="en-US" sz="2400" b="0" i="0" u="none" strike="noStrike" baseline="0" dirty="0">
                <a:latin typeface="RyoTextPlusN-Light"/>
              </a:rPr>
              <a:t>看護必要度の開発・導入の背景</a:t>
            </a:r>
            <a:endParaRPr lang="en-US" altLang="ja-JP" sz="2400" b="0" i="0" u="none" strike="noStrike" baseline="0" dirty="0">
              <a:latin typeface="RyoTextPlusN-Light"/>
            </a:endParaRPr>
          </a:p>
          <a:p>
            <a:pPr algn="l"/>
            <a:r>
              <a:rPr lang="ja-JP" altLang="en-US" sz="2400" b="0" i="0" u="none" strike="noStrike" baseline="0" dirty="0">
                <a:latin typeface="RyoTextPlusN-Light"/>
              </a:rPr>
              <a:t>重症度、医療・看護必要度の見直し：平成</a:t>
            </a:r>
            <a:r>
              <a:rPr lang="en-US" altLang="ja-JP" sz="2400" b="0" i="0" u="none" strike="noStrike" baseline="0" dirty="0">
                <a:latin typeface="RyoTextPlusN-Light"/>
              </a:rPr>
              <a:t>18 〜 30 </a:t>
            </a:r>
            <a:r>
              <a:rPr lang="ja-JP" altLang="en-US" sz="2400" b="0" i="0" u="none" strike="noStrike" baseline="0" dirty="0">
                <a:latin typeface="RyoTextPlusN-Light"/>
              </a:rPr>
              <a:t>年度改定</a:t>
            </a:r>
            <a:endParaRPr lang="en-US" altLang="ja-JP" sz="2400" b="0" i="0" u="none" strike="noStrike" baseline="0" dirty="0">
              <a:latin typeface="RyoTextPlusN-Light"/>
            </a:endParaRPr>
          </a:p>
          <a:p>
            <a:pPr algn="l"/>
            <a:r>
              <a:rPr lang="ja-JP" altLang="en-US" sz="2400" b="0" i="0" u="none" strike="noStrike" baseline="0" dirty="0">
                <a:latin typeface="RyoTextPlusN-Light"/>
              </a:rPr>
              <a:t>「医療従事者の負担軽減」と「急性期医療への適切な評価」に向けた見直し：令和</a:t>
            </a:r>
            <a:r>
              <a:rPr lang="en-US" altLang="ja-JP" sz="2400" b="0" i="0" u="none" strike="noStrike" baseline="0" dirty="0">
                <a:latin typeface="RyoTextPlusN-Light"/>
              </a:rPr>
              <a:t>2 </a:t>
            </a:r>
            <a:r>
              <a:rPr lang="ja-JP" altLang="en-US" sz="2400" b="0" i="0" u="none" strike="noStrike" baseline="0" dirty="0">
                <a:latin typeface="RyoTextPlusN-Light"/>
              </a:rPr>
              <a:t>年度改定</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7FDF191D-EFFB-4653-8142-AF5531B15EE9}"/>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4098410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21 </a:t>
            </a:r>
            <a:r>
              <a:rPr lang="en-US" altLang="ja-JP" b="1" i="0" u="none" strike="noStrike" baseline="0" dirty="0">
                <a:latin typeface="RyoGothicPlusN-Medium"/>
              </a:rPr>
              <a:t>DPC, DPC/PDPS </a:t>
            </a:r>
            <a:r>
              <a:rPr lang="ja-JP" altLang="en-US" b="1" i="0" u="none" strike="noStrike" baseline="0" dirty="0">
                <a:latin typeface="RyoGothicPlusN-Medium"/>
              </a:rPr>
              <a:t>の考え方</a:t>
            </a:r>
            <a:r>
              <a:rPr lang="en-US" altLang="ja-JP" dirty="0">
                <a:latin typeface="RyoGothicPlusN-Medium"/>
              </a:rPr>
              <a:t>               </a:t>
            </a:r>
            <a:br>
              <a:rPr lang="en-US" altLang="ja-JP" dirty="0">
                <a:latin typeface="RyoGothicPlusN-Medium"/>
              </a:rPr>
            </a:br>
            <a:r>
              <a:rPr lang="en-US" altLang="ja-JP" sz="3200" dirty="0">
                <a:latin typeface="RyoGothicPlusN-Medium"/>
              </a:rPr>
              <a:t>                                                                                            </a:t>
            </a:r>
            <a:r>
              <a:rPr lang="en-US" altLang="ja-JP" sz="3200" i="0" u="none" strike="noStrike" baseline="0" dirty="0">
                <a:latin typeface="RyoGothicPlusN-Medium"/>
              </a:rPr>
              <a:t>p.</a:t>
            </a:r>
            <a:r>
              <a:rPr lang="en-US" altLang="ja-JP" sz="3200" dirty="0">
                <a:latin typeface="RyoGothicPlusN-Medium"/>
              </a:rPr>
              <a:t>121</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医療費の算出：出来高払い方式・包括払い方式</a:t>
            </a:r>
            <a:endParaRPr lang="en-US" altLang="ja-JP" sz="2400" b="0" i="0" u="none" strike="noStrike" baseline="0" dirty="0">
              <a:latin typeface="RyoTextPlusN-Light"/>
            </a:endParaRPr>
          </a:p>
          <a:p>
            <a:pPr algn="l"/>
            <a:r>
              <a:rPr lang="en-US" altLang="ja-JP" sz="2400" b="0" i="0" u="none" strike="noStrike" baseline="0" dirty="0">
                <a:latin typeface="RyoTextPlusN-Light"/>
              </a:rPr>
              <a:t>DPC/PDPS </a:t>
            </a:r>
            <a:r>
              <a:rPr lang="ja-JP" altLang="en-US" sz="2400" b="0" i="0" u="none" strike="noStrike" baseline="0" dirty="0">
                <a:latin typeface="RyoTextPlusN-Light"/>
              </a:rPr>
              <a:t>とは：急性期の入院医療に導入された包括払い方式</a:t>
            </a:r>
            <a:endParaRPr lang="en-US" altLang="ja-JP" sz="2400" b="0" i="0" u="none" strike="noStrike" baseline="0" dirty="0">
              <a:latin typeface="RyoTextPlusN-Light"/>
            </a:endParaRPr>
          </a:p>
          <a:p>
            <a:pPr algn="l"/>
            <a:r>
              <a:rPr lang="ja-JP" altLang="en-US" sz="2400" b="0" i="0" u="none" strike="noStrike" baseline="0" dirty="0">
                <a:latin typeface="RyoTextPlusN-Light"/>
              </a:rPr>
              <a:t>「</a:t>
            </a:r>
            <a:r>
              <a:rPr lang="en-US" altLang="ja-JP" sz="2400" b="0" i="0" u="none" strike="noStrike" baseline="0" dirty="0">
                <a:latin typeface="RyoTextPlusN-Light"/>
              </a:rPr>
              <a:t>1 </a:t>
            </a:r>
            <a:r>
              <a:rPr lang="ja-JP" altLang="en-US" sz="2400" b="0" i="0" u="none" strike="noStrike" baseline="0" dirty="0">
                <a:latin typeface="RyoTextPlusN-Light"/>
              </a:rPr>
              <a:t>日あたり」の包括払い方式の考え方</a:t>
            </a:r>
            <a:endParaRPr lang="en-US" altLang="ja-JP" sz="2400" b="0" i="0" u="none" strike="noStrike" baseline="0" dirty="0">
              <a:latin typeface="RyoTextPlusN-Light"/>
            </a:endParaRPr>
          </a:p>
          <a:p>
            <a:pPr algn="l"/>
            <a:r>
              <a:rPr lang="ja-JP" altLang="en-US" sz="2400" b="0" i="0" u="none" strike="noStrike" baseline="0" dirty="0">
                <a:latin typeface="RyoTextPlusN-Light"/>
              </a:rPr>
              <a:t>診断群分類（</a:t>
            </a:r>
            <a:r>
              <a:rPr lang="en-US" altLang="ja-JP" sz="2400" b="0" i="0" u="none" strike="noStrike" baseline="0" dirty="0">
                <a:latin typeface="RyoTextPlusN-Light"/>
              </a:rPr>
              <a:t>DPC</a:t>
            </a:r>
            <a:r>
              <a:rPr lang="ja-JP" altLang="en-US" sz="2400" b="0" i="0" u="none" strike="noStrike" baseline="0" dirty="0">
                <a:latin typeface="RyoTextPlusN-Light"/>
              </a:rPr>
              <a:t>）の構造とは？</a:t>
            </a:r>
            <a:endParaRPr lang="en-US" altLang="ja-JP" sz="2400" b="0" i="0" u="none" strike="noStrike" baseline="0" dirty="0">
              <a:latin typeface="RyoTextPlusN-Light"/>
            </a:endParaRPr>
          </a:p>
          <a:p>
            <a:pPr algn="l"/>
            <a:r>
              <a:rPr lang="en-US" altLang="ja-JP" sz="2400" b="0" i="0" u="none" strike="noStrike" baseline="0" dirty="0">
                <a:latin typeface="RyoTextPlusN-Light"/>
              </a:rPr>
              <a:t>DPC </a:t>
            </a:r>
            <a:r>
              <a:rPr lang="ja-JP" altLang="en-US" sz="2400" b="0" i="0" u="none" strike="noStrike" baseline="0" dirty="0">
                <a:latin typeface="RyoTextPlusN-Light"/>
              </a:rPr>
              <a:t>算定をする施設とは？：</a:t>
            </a:r>
            <a:r>
              <a:rPr lang="en-US" altLang="ja-JP" sz="2400" b="0" i="0" u="none" strike="noStrike" baseline="0" dirty="0">
                <a:latin typeface="RyoTextPlusN-Light"/>
              </a:rPr>
              <a:t>DPC </a:t>
            </a:r>
            <a:r>
              <a:rPr lang="ja-JP" altLang="en-US" sz="2400" b="0" i="0" u="none" strike="noStrike" baseline="0" dirty="0">
                <a:latin typeface="RyoTextPlusN-Light"/>
              </a:rPr>
              <a:t>対象病院</a:t>
            </a:r>
            <a:endParaRPr lang="en-US" altLang="ja-JP" sz="2400" b="0" i="0" u="none" strike="noStrike" baseline="0" dirty="0">
              <a:latin typeface="RyoTextPlusN-Light"/>
            </a:endParaRPr>
          </a:p>
          <a:p>
            <a:r>
              <a:rPr lang="en-US" altLang="ja-JP" sz="2400" b="0" i="0" u="none" strike="noStrike" baseline="0" dirty="0">
                <a:latin typeface="RyoTextPlusN-Light"/>
              </a:rPr>
              <a:t>DPC </a:t>
            </a:r>
            <a:r>
              <a:rPr lang="ja-JP" altLang="en-US" sz="2400" b="0" i="0" u="none" strike="noStrike" baseline="0" dirty="0">
                <a:latin typeface="RyoTextPlusN-Light"/>
              </a:rPr>
              <a:t>算定対象となる病床・患者とは？</a:t>
            </a:r>
            <a:endParaRPr lang="en-US" altLang="ja-JP" sz="2400" b="0" i="0" u="none" strike="noStrike" baseline="0" dirty="0">
              <a:latin typeface="RyoTextPlusN-Light"/>
            </a:endParaRPr>
          </a:p>
          <a:p>
            <a:r>
              <a:rPr lang="en-US" altLang="ja-JP" sz="2400" b="0" i="0" u="none" strike="noStrike" baseline="0" dirty="0">
                <a:latin typeface="RyoTextPlusN-Light"/>
              </a:rPr>
              <a:t>DPC </a:t>
            </a:r>
            <a:r>
              <a:rPr lang="ja-JP" altLang="en-US" sz="2400" b="0" i="0" u="none" strike="noStrike" baseline="0" dirty="0">
                <a:latin typeface="RyoTextPlusN-Light"/>
              </a:rPr>
              <a:t>算定対象とならない患者とは？</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4572BC57-B69D-4759-935D-53B0C6BC989D}"/>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0862480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21 </a:t>
            </a:r>
            <a:r>
              <a:rPr lang="en-US" altLang="ja-JP" b="1" i="0" u="none" strike="noStrike" baseline="0" dirty="0">
                <a:latin typeface="RyoGothicPlusN-Medium"/>
              </a:rPr>
              <a:t>DPC, DPC/PDPS </a:t>
            </a:r>
            <a:r>
              <a:rPr lang="ja-JP" altLang="en-US" b="1" i="0" u="none" strike="noStrike" baseline="0" dirty="0">
                <a:latin typeface="RyoGothicPlusN-Medium"/>
              </a:rPr>
              <a:t>の考え方</a:t>
            </a:r>
            <a:r>
              <a:rPr lang="en-US" altLang="ja-JP" dirty="0">
                <a:latin typeface="RyoGothicPlusN-Medium"/>
              </a:rPr>
              <a:t>               </a:t>
            </a:r>
            <a:br>
              <a:rPr lang="en-US" altLang="ja-JP" dirty="0">
                <a:latin typeface="RyoGothicPlusN-Medium"/>
              </a:rPr>
            </a:br>
            <a:r>
              <a:rPr lang="en-US" altLang="ja-JP" sz="3200" dirty="0">
                <a:latin typeface="RyoGothicPlusN-Medium"/>
              </a:rPr>
              <a:t>                                                                                            </a:t>
            </a:r>
            <a:r>
              <a:rPr lang="en-US" altLang="ja-JP" sz="3200" i="0" u="none" strike="noStrike" baseline="0" dirty="0">
                <a:latin typeface="RyoGothicPlusN-Medium"/>
              </a:rPr>
              <a:t>p.</a:t>
            </a:r>
            <a:r>
              <a:rPr lang="en-US" altLang="ja-JP" sz="3200" dirty="0">
                <a:latin typeface="RyoGothicPlusN-Medium"/>
              </a:rPr>
              <a:t>128</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診断群分類</a:t>
            </a:r>
            <a:r>
              <a:rPr lang="ja-JP" altLang="en-US" sz="2400" dirty="0">
                <a:latin typeface="RyoTextPlusN-Light"/>
              </a:rPr>
              <a:t>（</a:t>
            </a:r>
            <a:r>
              <a:rPr lang="en-US" altLang="ja-JP" sz="2400" b="0" i="0" u="none" strike="noStrike" baseline="0" dirty="0">
                <a:latin typeface="RyoTextPlusN-Light"/>
              </a:rPr>
              <a:t>DPC</a:t>
            </a:r>
            <a:r>
              <a:rPr lang="ja-JP" altLang="en-US" sz="2400" b="0" i="0" u="none" strike="noStrike" baseline="0" dirty="0">
                <a:latin typeface="RyoTextPlusN-Light"/>
              </a:rPr>
              <a:t>）の報酬の算定</a:t>
            </a:r>
            <a:endParaRPr lang="en-US" altLang="ja-JP" sz="2400" b="0" i="0" u="none" strike="noStrike" baseline="0" dirty="0">
              <a:latin typeface="RyoTextPlusN-Light"/>
            </a:endParaRPr>
          </a:p>
          <a:p>
            <a:pPr algn="l"/>
            <a:r>
              <a:rPr lang="ja-JP" altLang="en-US" sz="2400" b="0" i="0" u="none" strike="noStrike" baseline="0" dirty="0">
                <a:latin typeface="RyoTextPlusN-Light"/>
              </a:rPr>
              <a:t>包括評価額の算出と医療機関別係数</a:t>
            </a:r>
            <a:endParaRPr lang="en-US" altLang="ja-JP" sz="2400" b="0" i="0" u="none" strike="noStrike" baseline="0" dirty="0">
              <a:latin typeface="RyoTextPlusN-Light"/>
            </a:endParaRPr>
          </a:p>
          <a:p>
            <a:pPr algn="l"/>
            <a:r>
              <a:rPr lang="ja-JP" altLang="en-US" sz="2400" b="0" i="0" u="none" strike="noStrike" baseline="0" dirty="0">
                <a:latin typeface="RyoTextPlusN-Light"/>
              </a:rPr>
              <a:t>平均在院日数の短縮と</a:t>
            </a:r>
            <a:r>
              <a:rPr lang="en-US" altLang="ja-JP" sz="2400" b="0" i="0" u="none" strike="noStrike" baseline="0" dirty="0">
                <a:latin typeface="RyoTextPlusN-Light"/>
              </a:rPr>
              <a:t>DPC/PDPS</a:t>
            </a:r>
            <a:endParaRPr lang="en-US" altLang="ja-JP" sz="2400" dirty="0">
              <a:latin typeface="RyoTextPlusN-Light"/>
            </a:endParaRPr>
          </a:p>
          <a:p>
            <a:pPr algn="l"/>
            <a:r>
              <a:rPr lang="ja-JP" altLang="en-US" sz="2400" b="0" i="0" u="none" strike="noStrike" baseline="0" dirty="0">
                <a:latin typeface="RyoTextPlusN-Light"/>
              </a:rPr>
              <a:t>在院日数が短いほど「</a:t>
            </a:r>
            <a:r>
              <a:rPr lang="en-US" altLang="ja-JP" sz="2400" b="0" i="0" u="none" strike="noStrike" baseline="0" dirty="0">
                <a:latin typeface="RyoTextPlusN-Light"/>
              </a:rPr>
              <a:t>1 </a:t>
            </a:r>
            <a:r>
              <a:rPr lang="ja-JP" altLang="en-US" sz="2400" b="0" i="0" u="none" strike="noStrike" baseline="0" dirty="0">
                <a:latin typeface="RyoTextPlusN-Light"/>
              </a:rPr>
              <a:t>日あたりの点数」は高い設定</a:t>
            </a:r>
            <a:endParaRPr lang="en-US" altLang="ja-JP" sz="2400" b="0" i="0" u="none" strike="noStrike" baseline="0" dirty="0">
              <a:latin typeface="RyoTextPlusN-Light"/>
            </a:endParaRPr>
          </a:p>
          <a:p>
            <a:pPr algn="l"/>
            <a:r>
              <a:rPr lang="en-US" altLang="ja-JP" sz="2400" b="0" i="0" u="none" strike="noStrike" baseline="0" dirty="0">
                <a:latin typeface="RyoTextPlusN-Light"/>
              </a:rPr>
              <a:t>DPC </a:t>
            </a:r>
            <a:r>
              <a:rPr lang="ja-JP" altLang="en-US" sz="2400" b="0" i="0" u="none" strike="noStrike" baseline="0" dirty="0">
                <a:latin typeface="RyoTextPlusN-Light"/>
              </a:rPr>
              <a:t>データの提出とは？</a:t>
            </a:r>
            <a:endParaRPr lang="en-US" altLang="ja-JP" sz="2400" b="0" i="0" u="none" strike="noStrike" baseline="0" dirty="0">
              <a:latin typeface="RyoTextPlusN-Light"/>
            </a:endParaRPr>
          </a:p>
          <a:p>
            <a:pPr algn="l"/>
            <a:r>
              <a:rPr lang="en-US" altLang="ja-JP" sz="2400" b="0" i="0" u="none" strike="noStrike" baseline="0" dirty="0">
                <a:latin typeface="RyoTextPlusN-Light"/>
              </a:rPr>
              <a:t>DPC/PDPS </a:t>
            </a:r>
            <a:r>
              <a:rPr lang="ja-JP" altLang="en-US" sz="2400" b="0" i="0" u="none" strike="noStrike" baseline="0" dirty="0">
                <a:latin typeface="RyoTextPlusN-Light"/>
              </a:rPr>
              <a:t>は生き残りに必須？</a:t>
            </a:r>
            <a:endParaRPr lang="en-US" altLang="ja-JP" sz="32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ED19CF04-ACDC-4989-A53B-1350BB3E1C5D}"/>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6345518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22 </a:t>
            </a:r>
            <a:r>
              <a:rPr lang="ja-JP" altLang="en-US" b="1" i="0" u="none" strike="noStrike" baseline="0" dirty="0">
                <a:latin typeface="+mj-ea"/>
              </a:rPr>
              <a:t>手術点数の考え方</a:t>
            </a:r>
            <a:br>
              <a:rPr lang="en-US" altLang="ja-JP" b="0" i="0" u="none" strike="noStrike" baseline="0" dirty="0">
                <a:latin typeface="RyoGothicPlusN-Medium"/>
              </a:rPr>
            </a:br>
            <a:r>
              <a:rPr lang="en-US" altLang="ja-JP" sz="3200" b="0" i="0" u="none" strike="noStrike" baseline="0" dirty="0">
                <a:latin typeface="RyoGothicPlusN-Medium"/>
              </a:rPr>
              <a:t>                                                                                            </a:t>
            </a:r>
            <a:r>
              <a:rPr lang="en-US" altLang="ja-JP" sz="3200" i="0" u="none" strike="noStrike" baseline="0" dirty="0">
                <a:latin typeface="RyoGothicPlusN-Medium"/>
              </a:rPr>
              <a:t>p.</a:t>
            </a:r>
            <a:r>
              <a:rPr lang="en-US" altLang="ja-JP" sz="3200" dirty="0">
                <a:latin typeface="RyoGothicPlusN-Medium"/>
              </a:rPr>
              <a:t>139</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部位による分類</a:t>
            </a:r>
            <a:endParaRPr lang="en-US" altLang="ja-JP" sz="2400" b="0" i="0" u="none" strike="noStrike" baseline="0" dirty="0">
              <a:latin typeface="RyoTextPlusN-Light"/>
            </a:endParaRPr>
          </a:p>
          <a:p>
            <a:pPr algn="l"/>
            <a:r>
              <a:rPr lang="ja-JP" altLang="en-US" sz="2400" b="0" i="0" u="none" strike="noStrike" baseline="0" dirty="0">
                <a:latin typeface="RyoTextPlusN-Light"/>
              </a:rPr>
              <a:t>点数に含まれるもの・含まれないもの</a:t>
            </a:r>
            <a:endParaRPr lang="en-US" altLang="ja-JP" sz="2400" b="0" i="0" u="none" strike="noStrike" baseline="0" dirty="0">
              <a:latin typeface="RyoTextPlusN-Light"/>
            </a:endParaRPr>
          </a:p>
          <a:p>
            <a:pPr algn="l"/>
            <a:r>
              <a:rPr lang="ja-JP" altLang="en-US" sz="2400" b="0" i="0" u="none" strike="noStrike" baseline="0" dirty="0">
                <a:latin typeface="RyoTextPlusN-Light"/>
              </a:rPr>
              <a:t>施設基準を満たしていることの届出</a:t>
            </a:r>
            <a:endParaRPr lang="en-US" altLang="ja-JP" sz="2400" b="0" i="0" u="none" strike="noStrike" baseline="0" dirty="0">
              <a:latin typeface="RyoTextPlusN-Light"/>
            </a:endParaRPr>
          </a:p>
          <a:p>
            <a:pPr algn="l"/>
            <a:r>
              <a:rPr lang="ja-JP" altLang="en-US" sz="2400" b="0" i="0" u="none" strike="noStrike" baseline="0" dirty="0">
                <a:latin typeface="RyoTextPlusN-Light"/>
              </a:rPr>
              <a:t>子供の手術には特別増額措置あり</a:t>
            </a:r>
            <a:endParaRPr lang="en-US" altLang="ja-JP" sz="2400" b="0" i="0" u="none" strike="noStrike" baseline="0" dirty="0">
              <a:latin typeface="RyoTextPlusN-Light"/>
            </a:endParaRPr>
          </a:p>
          <a:p>
            <a:pPr algn="l"/>
            <a:r>
              <a:rPr lang="ja-JP" altLang="en-US" sz="2400" b="0" i="0" u="none" strike="noStrike" baseline="0" dirty="0">
                <a:latin typeface="RyoTextPlusN-Light"/>
              </a:rPr>
              <a:t>複数の手術を同時に行う場合</a:t>
            </a:r>
            <a:endParaRPr lang="en-US" altLang="ja-JP" sz="2400" b="0" i="0" u="none" strike="noStrike" baseline="0" dirty="0">
              <a:latin typeface="RyoTextPlusN-Light"/>
            </a:endParaRPr>
          </a:p>
          <a:p>
            <a:pPr marL="0" indent="0">
              <a:buNone/>
            </a:pPr>
            <a:endParaRPr lang="en-US" altLang="ja-JP" sz="2400" b="0" i="0" u="none" strike="noStrike" baseline="0" dirty="0">
              <a:latin typeface="RyoTextPlusN-Light"/>
            </a:endParaRPr>
          </a:p>
          <a:p>
            <a:pPr algn="l"/>
            <a:endParaRPr lang="en-US" altLang="ja-JP" sz="32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60EF63E5-C635-4506-BAC0-98271FBDA462}"/>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1936531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23 </a:t>
            </a:r>
            <a:r>
              <a:rPr lang="ja-JP" altLang="en-US" b="1" i="0" u="none" strike="noStrike" baseline="0" dirty="0">
                <a:latin typeface="RyoGothicPlusN-Medium"/>
              </a:rPr>
              <a:t>処置点数の考え方</a:t>
            </a:r>
            <a:br>
              <a:rPr lang="en-US" altLang="ja-JP" b="0" i="0" u="none" strike="noStrike" baseline="0" dirty="0">
                <a:latin typeface="RyoGothicPlusN-Medium"/>
              </a:rPr>
            </a:br>
            <a:r>
              <a:rPr lang="en-US" altLang="ja-JP" sz="3200" b="0" i="0" u="none" strike="noStrike" baseline="0" dirty="0">
                <a:latin typeface="RyoGothicPlusN-Medium"/>
              </a:rPr>
              <a:t>                                                                                            </a:t>
            </a:r>
            <a:r>
              <a:rPr lang="en-US" altLang="ja-JP" sz="3200" i="0" u="none" strike="noStrike" baseline="0" dirty="0">
                <a:latin typeface="RyoGothicPlusN-Medium"/>
              </a:rPr>
              <a:t>p.</a:t>
            </a:r>
            <a:r>
              <a:rPr lang="en-US" altLang="ja-JP" sz="3200" dirty="0">
                <a:latin typeface="RyoGothicPlusN-Medium"/>
              </a:rPr>
              <a:t>141</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通常使われる衛生材料などの費用は点数に含まれる</a:t>
            </a:r>
            <a:endParaRPr lang="en-US" altLang="ja-JP" sz="2400" b="0" i="0" u="none" strike="noStrike" baseline="0" dirty="0">
              <a:latin typeface="RyoTextPlusN-Light"/>
            </a:endParaRPr>
          </a:p>
          <a:p>
            <a:pPr algn="l"/>
            <a:endParaRPr lang="en-US" altLang="ja-JP" sz="32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06887F5F-D6FC-46FA-9F65-A26605ED6032}"/>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4470804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24 </a:t>
            </a:r>
            <a:r>
              <a:rPr lang="ja-JP" altLang="en-US" b="1" i="0" u="none" strike="noStrike" baseline="0" dirty="0">
                <a:latin typeface="RyoGothicPlusN-Medium"/>
              </a:rPr>
              <a:t>診療報酬上の看護の専門性の評価</a:t>
            </a:r>
            <a:br>
              <a:rPr lang="en-US" altLang="ja-JP" b="0" i="0" u="none" strike="noStrike" baseline="0" dirty="0">
                <a:latin typeface="RyoGothicPlusN-Medium"/>
              </a:rPr>
            </a:br>
            <a:r>
              <a:rPr lang="en-US" altLang="ja-JP" sz="3200" b="0" i="0" u="none" strike="noStrike" baseline="0" dirty="0">
                <a:latin typeface="RyoGothicPlusN-Medium"/>
              </a:rPr>
              <a:t>                                                                                            </a:t>
            </a:r>
            <a:r>
              <a:rPr lang="en-US" altLang="ja-JP" sz="3200" i="0" u="none" strike="noStrike" baseline="0" dirty="0">
                <a:latin typeface="RyoGothicPlusN-Medium"/>
              </a:rPr>
              <a:t>p.</a:t>
            </a:r>
            <a:r>
              <a:rPr lang="en-US" altLang="ja-JP" sz="3200" dirty="0">
                <a:latin typeface="RyoGothicPlusN-Medium"/>
              </a:rPr>
              <a:t>142</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認定看護師・専門看護師・特定行為研修修了者の看護技術の評価</a:t>
            </a:r>
            <a:endParaRPr lang="en-US" altLang="ja-JP" sz="2400" b="0" i="0" u="none" strike="noStrike" baseline="0" dirty="0">
              <a:latin typeface="RyoTextPlusN-Light"/>
            </a:endParaRPr>
          </a:p>
          <a:p>
            <a:pPr algn="l"/>
            <a:r>
              <a:rPr lang="ja-JP" altLang="en-US" sz="2400" b="0" i="0" u="none" strike="noStrike" baseline="0" dirty="0">
                <a:latin typeface="RyoTextPlusN-Light"/>
              </a:rPr>
              <a:t>入院医療における評価</a:t>
            </a:r>
            <a:endParaRPr lang="en-US" altLang="ja-JP" sz="2400" b="0" i="0" u="none" strike="noStrike" baseline="0" dirty="0">
              <a:latin typeface="RyoTextPlusN-Light"/>
            </a:endParaRPr>
          </a:p>
          <a:p>
            <a:pPr algn="l"/>
            <a:r>
              <a:rPr lang="ja-JP" altLang="en-US" sz="2400" b="0" i="0" u="none" strike="noStrike" baseline="0" dirty="0">
                <a:latin typeface="RyoTextPlusN-Light"/>
              </a:rPr>
              <a:t>外来における評価：在宅療養継続に役割を果たす</a:t>
            </a:r>
            <a:endParaRPr lang="en-US" altLang="ja-JP" sz="2400" b="0" i="0" u="none" strike="noStrike" baseline="0" dirty="0">
              <a:latin typeface="RyoTextPlusN-Light"/>
            </a:endParaRPr>
          </a:p>
          <a:p>
            <a:pPr algn="l"/>
            <a:r>
              <a:rPr lang="ja-JP" altLang="en-US" sz="2400" b="0" i="0" u="none" strike="noStrike" baseline="0" dirty="0">
                <a:latin typeface="RyoTextPlusN-Light"/>
              </a:rPr>
              <a:t>訪問看護：「地域」に拡がる認定看護師・専門看護師の活動の場</a:t>
            </a:r>
            <a:endParaRPr lang="en-US" altLang="ja-JP" sz="2400" b="0" i="0" u="none" strike="noStrike" baseline="0" dirty="0">
              <a:latin typeface="RyoTextPlusN-Light"/>
            </a:endParaRPr>
          </a:p>
          <a:p>
            <a:pPr algn="l"/>
            <a:r>
              <a:rPr lang="ja-JP" altLang="en-US" sz="2400" b="0" i="0" u="none" strike="noStrike" baseline="0" dirty="0">
                <a:latin typeface="RyoTextPlusN-Light"/>
              </a:rPr>
              <a:t>看護師の特定行為研修修了者の評価</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AE2D7927-9D84-4297-9575-DAE33A3EC8AC}"/>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1325995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24 </a:t>
            </a:r>
            <a:r>
              <a:rPr lang="ja-JP" altLang="en-US" b="1" i="0" u="none" strike="noStrike" baseline="0" dirty="0">
                <a:latin typeface="RyoGothicPlusN-Medium"/>
              </a:rPr>
              <a:t>診療報酬上の看護の専門性の評価</a:t>
            </a:r>
            <a:br>
              <a:rPr lang="en-US" altLang="ja-JP" b="0" i="0" u="none" strike="noStrike" baseline="0" dirty="0">
                <a:latin typeface="RyoGothicPlusN-Medium"/>
              </a:rPr>
            </a:br>
            <a:r>
              <a:rPr lang="en-US" altLang="ja-JP" sz="3200" b="0" i="0" u="none" strike="noStrike" baseline="0" dirty="0">
                <a:latin typeface="RyoGothicPlusN-Medium"/>
              </a:rPr>
              <a:t>                                                                                            </a:t>
            </a:r>
            <a:r>
              <a:rPr lang="en-US" altLang="ja-JP" sz="3200" i="0" u="none" strike="noStrike" baseline="0" dirty="0">
                <a:latin typeface="RyoGothicPlusN-Medium"/>
              </a:rPr>
              <a:t>p.</a:t>
            </a:r>
            <a:r>
              <a:rPr lang="en-US" altLang="ja-JP" sz="3200" dirty="0">
                <a:latin typeface="RyoGothicPlusN-Medium"/>
              </a:rPr>
              <a:t>146</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その他の看護技術の評価／専門性評価のための働きかけ</a:t>
            </a:r>
          </a:p>
          <a:p>
            <a:pPr algn="l"/>
            <a:r>
              <a:rPr lang="en-US" altLang="ja-JP" sz="2400" b="0" i="0" u="none" strike="noStrike" baseline="0" dirty="0">
                <a:solidFill>
                  <a:srgbClr val="FF0000"/>
                </a:solidFill>
                <a:latin typeface="RyoGothicPlusN-Regular"/>
              </a:rPr>
              <a:t>column</a:t>
            </a:r>
            <a:r>
              <a:rPr lang="ja-JP" altLang="en-US" sz="2400" b="0" i="0" u="none" strike="noStrike" baseline="0" dirty="0">
                <a:latin typeface="RyoTextPlusN-Light"/>
              </a:rPr>
              <a:t>：「専従」「専任」とは？</a:t>
            </a:r>
            <a:endParaRPr lang="ja-JP" altLang="en-US" sz="2400" b="0" i="0" u="none" strike="noStrike" baseline="0" dirty="0">
              <a:latin typeface="RyoGothicPlusN-Medium"/>
            </a:endParaRPr>
          </a:p>
          <a:p>
            <a:pPr algn="l"/>
            <a:r>
              <a:rPr lang="en-US" altLang="ja-JP" sz="2400" b="0" i="0" u="none" strike="noStrike" baseline="0" dirty="0">
                <a:solidFill>
                  <a:srgbClr val="FF0000"/>
                </a:solidFill>
                <a:latin typeface="RyoGothicPlusN-Regular"/>
              </a:rPr>
              <a:t>column</a:t>
            </a:r>
            <a:r>
              <a:rPr lang="ja-JP" altLang="en-US" sz="2400" b="0" i="0" u="none" strike="noStrike" baseline="0" dirty="0">
                <a:latin typeface="RyoTextPlusN-Light"/>
              </a:rPr>
              <a:t>：スキルミックスの推進と看護の質の確保</a:t>
            </a:r>
            <a:endParaRPr lang="en-US" altLang="ja-JP" sz="32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0EF8F119-A361-4281-83CE-93AC41AB4384}"/>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2879996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25 </a:t>
            </a:r>
            <a:r>
              <a:rPr lang="ja-JP" altLang="en-US" b="1" i="0" u="none" strike="noStrike" baseline="0" dirty="0">
                <a:latin typeface="RyoGothicPlusN-Medium"/>
              </a:rPr>
              <a:t>労働環境の整備と働き方改革</a:t>
            </a:r>
            <a:br>
              <a:rPr lang="en-US" altLang="ja-JP" b="0" i="0" u="none" strike="noStrike" baseline="0" dirty="0">
                <a:latin typeface="RyoGothicPlusN-Medium"/>
              </a:rPr>
            </a:br>
            <a:r>
              <a:rPr lang="en-US" altLang="ja-JP" sz="3200" b="0" i="0" u="none" strike="noStrike" baseline="0" dirty="0">
                <a:latin typeface="RyoGothicPlusN-Medium"/>
              </a:rPr>
              <a:t>                                                                                            </a:t>
            </a:r>
            <a:r>
              <a:rPr lang="en-US" altLang="ja-JP" sz="3200" i="0" u="none" strike="noStrike" baseline="0" dirty="0">
                <a:latin typeface="RyoGothicPlusN-Medium"/>
              </a:rPr>
              <a:t>p.</a:t>
            </a:r>
            <a:r>
              <a:rPr lang="en-US" altLang="ja-JP" sz="3200" dirty="0">
                <a:latin typeface="RyoGothicPlusN-Medium"/>
              </a:rPr>
              <a:t>149</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これまでの診療報酬改定による労働環境改善への誘導</a:t>
            </a:r>
            <a:endParaRPr lang="en-US" altLang="ja-JP" sz="2400" b="0" i="0" u="none" strike="noStrike" baseline="0" dirty="0">
              <a:latin typeface="RyoTextPlusN-Light"/>
            </a:endParaRPr>
          </a:p>
          <a:p>
            <a:pPr algn="l"/>
            <a:r>
              <a:rPr lang="ja-JP" altLang="en-US" sz="2400" b="0" i="0" u="none" strike="noStrike" baseline="0" dirty="0">
                <a:latin typeface="RyoTextPlusN-Light"/>
              </a:rPr>
              <a:t>令和</a:t>
            </a:r>
            <a:r>
              <a:rPr lang="en-US" altLang="ja-JP" sz="2400" b="0" i="0" u="none" strike="noStrike" baseline="0" dirty="0">
                <a:latin typeface="RyoTextPlusN-Light"/>
              </a:rPr>
              <a:t>2</a:t>
            </a:r>
            <a:r>
              <a:rPr lang="ja-JP" altLang="en-US" sz="2400" b="0" i="0" u="none" strike="noStrike" baseline="0" dirty="0">
                <a:latin typeface="RyoTextPlusN-Light"/>
              </a:rPr>
              <a:t>（</a:t>
            </a:r>
            <a:r>
              <a:rPr lang="en-US" altLang="ja-JP" sz="2400" b="0" i="0" u="none" strike="noStrike" baseline="0" dirty="0">
                <a:latin typeface="RyoTextPlusN-Light"/>
              </a:rPr>
              <a:t>2020</a:t>
            </a:r>
            <a:r>
              <a:rPr lang="ja-JP" altLang="en-US" sz="2400" b="0" i="0" u="none" strike="noStrike" baseline="0" dirty="0">
                <a:latin typeface="RyoTextPlusN-Light"/>
              </a:rPr>
              <a:t>）年度改定での具体的な対策</a:t>
            </a:r>
            <a:endParaRPr lang="en-US" altLang="ja-JP" sz="2400" b="0" i="0" u="none" strike="noStrike" baseline="0" dirty="0">
              <a:latin typeface="RyoTextPlusN-Light"/>
            </a:endParaRPr>
          </a:p>
          <a:p>
            <a:pPr algn="l"/>
            <a:r>
              <a:rPr lang="ja-JP" altLang="en-US" sz="2400" b="0" i="0" u="none" strike="noStrike" baseline="0" dirty="0">
                <a:latin typeface="RyoTextPlusN-Light"/>
              </a:rPr>
              <a:t>診療報酬だけではできない「働き方改革」</a:t>
            </a:r>
            <a:endParaRPr lang="en-US" altLang="ja-JP" sz="2400" b="0" i="0" u="none" strike="noStrike" baseline="0" dirty="0">
              <a:latin typeface="RyoTextPlusN-Light"/>
            </a:endParaRPr>
          </a:p>
          <a:p>
            <a:pPr algn="l"/>
            <a:r>
              <a:rPr lang="ja-JP" altLang="en-US" sz="2400" b="0" i="0" u="none" strike="noStrike" baseline="0" dirty="0">
                <a:latin typeface="RyoTextPlusN-Light"/>
              </a:rPr>
              <a:t>看護管理者の役割：看護職が働き続けられる労働環境整備</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4B7FFFC4-C8FE-486F-A1C9-A25D3CC3BED7}"/>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16779897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26 </a:t>
            </a:r>
            <a:r>
              <a:rPr lang="ja-JP" altLang="en-US" b="1" i="0" u="none" strike="noStrike" baseline="0" dirty="0">
                <a:latin typeface="RyoGothicPlusN-Medium"/>
              </a:rPr>
              <a:t>新型コロナウイルス感染症への対応</a:t>
            </a:r>
            <a:br>
              <a:rPr lang="en-US" altLang="ja-JP" b="0" i="0" u="none" strike="noStrike" baseline="0" dirty="0">
                <a:latin typeface="RyoGothicPlusN-Medium"/>
              </a:rPr>
            </a:br>
            <a:r>
              <a:rPr lang="en-US" altLang="ja-JP" sz="3200" b="0" i="0" u="none" strike="noStrike" baseline="0" dirty="0">
                <a:latin typeface="RyoGothicPlusN-Medium"/>
              </a:rPr>
              <a:t>                                                                                            </a:t>
            </a:r>
            <a:r>
              <a:rPr lang="en-US" altLang="ja-JP" sz="3200" i="0" u="none" strike="noStrike" baseline="0" dirty="0">
                <a:latin typeface="RyoGothicPlusN-Medium"/>
              </a:rPr>
              <a:t>p.</a:t>
            </a:r>
            <a:r>
              <a:rPr lang="en-US" altLang="ja-JP" sz="3200" dirty="0">
                <a:latin typeface="RyoGothicPlusN-Medium"/>
              </a:rPr>
              <a:t>156</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新型コロナウイルス感染症対策に対する医療提供に関する要望書の提出</a:t>
            </a:r>
            <a:endParaRPr lang="en-US" altLang="ja-JP" sz="2400" b="0" i="0" u="none" strike="noStrike" baseline="0" dirty="0">
              <a:latin typeface="RyoTextPlusN-Light"/>
            </a:endParaRPr>
          </a:p>
          <a:p>
            <a:pPr algn="l"/>
            <a:r>
              <a:rPr lang="ja-JP" altLang="en-US" sz="2400" b="0" i="0" u="none" strike="noStrike" baseline="0" dirty="0">
                <a:latin typeface="RyoTextPlusN-Light"/>
              </a:rPr>
              <a:t>新型コロナウイルス感染症に対する情報提供： </a:t>
            </a:r>
            <a:endParaRPr lang="en-US" altLang="ja-JP" sz="2400" b="0" i="0" u="none" strike="noStrike" baseline="0" dirty="0">
              <a:latin typeface="RyoTextPlusN-Light"/>
            </a:endParaRPr>
          </a:p>
          <a:p>
            <a:pPr marL="0" indent="0" algn="l">
              <a:buNone/>
            </a:pPr>
            <a:r>
              <a:rPr lang="ja-JP" altLang="en-US" sz="2400" dirty="0">
                <a:latin typeface="RyoTextPlusN-Light"/>
              </a:rPr>
              <a:t>        </a:t>
            </a:r>
            <a:r>
              <a:rPr lang="ja-JP" altLang="en-US" sz="2400" b="0" i="0" u="none" strike="noStrike" baseline="0" dirty="0">
                <a:latin typeface="RyoTextPlusN-Light"/>
              </a:rPr>
              <a:t>労務管理・労働安全衛生の確保・診療報酬等について</a:t>
            </a:r>
            <a:endParaRPr lang="en-US" altLang="ja-JP" sz="2400" b="0" i="0" u="none" strike="noStrike" baseline="0" dirty="0">
              <a:latin typeface="RyoTextPlusN-Light"/>
            </a:endParaRPr>
          </a:p>
          <a:p>
            <a:pPr algn="l"/>
            <a:r>
              <a:rPr lang="ja-JP" altLang="en-US" sz="2400" b="0" i="0" u="none" strike="noStrike" baseline="0" dirty="0">
                <a:latin typeface="RyoTextPlusN-Light"/>
              </a:rPr>
              <a:t>新型コロナウイルス感染症に係る診療報酬上の対応と活用</a:t>
            </a:r>
            <a:endParaRPr lang="en-US" altLang="ja-JP" sz="2400" b="0" i="0" u="none" strike="noStrike" baseline="0" dirty="0">
              <a:latin typeface="RyoTextPlusN-Light"/>
            </a:endParaRPr>
          </a:p>
          <a:p>
            <a:pPr algn="l"/>
            <a:r>
              <a:rPr lang="ja-JP" altLang="en-US" sz="2400" b="0" i="0" u="none" strike="noStrike" baseline="0" dirty="0">
                <a:latin typeface="RyoTextPlusN-Light"/>
              </a:rPr>
              <a:t>活用できる社会資源の情報収集</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DBDCC786-1704-497E-B48E-3285E6991BD3}"/>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644524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タイトル 1">
            <a:extLst>
              <a:ext uri="{FF2B5EF4-FFF2-40B4-BE49-F238E27FC236}">
                <a16:creationId xmlns:a16="http://schemas.microsoft.com/office/drawing/2014/main" id="{6059C89A-E7E6-41B7-B420-867AABFF6567}"/>
              </a:ext>
            </a:extLst>
          </p:cNvPr>
          <p:cNvSpPr>
            <a:spLocks noGrp="1"/>
          </p:cNvSpPr>
          <p:nvPr>
            <p:ph type="title"/>
          </p:nvPr>
        </p:nvSpPr>
        <p:spPr>
          <a:xfrm>
            <a:off x="711200" y="587022"/>
            <a:ext cx="11006667" cy="4097867"/>
          </a:xfrm>
        </p:spPr>
        <p:txBody>
          <a:bodyPr vert="horz" lIns="91440" tIns="45720" rIns="91440" bIns="45720" rtlCol="0" anchor="b">
            <a:normAutofit fontScale="90000"/>
          </a:bodyPr>
          <a:lstStyle/>
          <a:p>
            <a:pPr algn="l"/>
            <a:r>
              <a:rPr lang="ja-JP" altLang="en-US" sz="5400" b="1" i="0" u="none" strike="noStrike" baseline="0" dirty="0">
                <a:latin typeface="RyoGothicPlusN-Light"/>
              </a:rPr>
              <a:t> </a:t>
            </a:r>
            <a:br>
              <a:rPr lang="en-US" altLang="ja-JP" sz="5400" b="1" i="0" u="none" strike="noStrike" baseline="0" dirty="0">
                <a:latin typeface="RyoGothicPlusN-Light"/>
              </a:rPr>
            </a:br>
            <a:r>
              <a:rPr lang="en-US" altLang="ja-JP" sz="5400" b="1" i="0" u="none" strike="noStrike" baseline="0" dirty="0">
                <a:latin typeface="RyoGothicPlusN-Light"/>
              </a:rPr>
              <a:t>   </a:t>
            </a:r>
            <a:r>
              <a:rPr lang="ja-JP" altLang="en-US" sz="6700" b="1" i="0" u="none" strike="noStrike" baseline="0" dirty="0">
                <a:latin typeface="RyoGothicPlusN-Light"/>
              </a:rPr>
              <a:t>第</a:t>
            </a:r>
            <a:r>
              <a:rPr lang="en-US" altLang="ja-JP" sz="6700" b="1" dirty="0">
                <a:latin typeface="RyoGothicPlusN-Heavy"/>
              </a:rPr>
              <a:t>4</a:t>
            </a:r>
            <a:r>
              <a:rPr lang="ja-JP" altLang="en-US" sz="6700" b="1" dirty="0">
                <a:latin typeface="RyoGothicPlusN-Light"/>
              </a:rPr>
              <a:t>章</a:t>
            </a:r>
            <a:br>
              <a:rPr lang="en-US" altLang="ja-JP" sz="5400" b="0" i="0" u="none" strike="noStrike" baseline="0" dirty="0">
                <a:latin typeface="RyoGothicPlusN-Light"/>
              </a:rPr>
            </a:br>
            <a:br>
              <a:rPr lang="en-US" altLang="ja-JP" sz="5400" b="0" i="0" u="none" strike="noStrike" baseline="0" dirty="0">
                <a:latin typeface="RyoGothicPlusN-Light"/>
              </a:rPr>
            </a:br>
            <a:r>
              <a:rPr lang="ja-JP" altLang="en-US" sz="5400" b="0" i="0" u="none" strike="noStrike" baseline="0" dirty="0">
                <a:latin typeface="RyoGothicPlusN-Light"/>
              </a:rPr>
              <a:t>   </a:t>
            </a:r>
            <a:r>
              <a:rPr lang="ja-JP" altLang="en-US" sz="6700" b="1" i="0" u="none" strike="noStrike" baseline="0" dirty="0">
                <a:latin typeface="RyoGothicPlusN-Bold"/>
              </a:rPr>
              <a:t>地域包括ケアの実現にむけ</a:t>
            </a:r>
            <a:r>
              <a:rPr lang="ja-JP" altLang="en-US" sz="6700" b="1" dirty="0">
                <a:latin typeface="RyoGothicPlusN-Bold"/>
              </a:rPr>
              <a:t>て</a:t>
            </a:r>
            <a:br>
              <a:rPr lang="en-US" altLang="ja-JP" sz="4900" b="1" dirty="0">
                <a:latin typeface="RyoGothicPlusN-Bold"/>
              </a:rPr>
            </a:br>
            <a:r>
              <a:rPr lang="en-US" altLang="ja-JP" sz="4900" b="1" dirty="0">
                <a:latin typeface="RyoGothicPlusN-Bold"/>
              </a:rPr>
              <a:t>    </a:t>
            </a:r>
            <a:r>
              <a:rPr lang="ja-JP" altLang="en-US" sz="4000" b="1" i="0" u="none" strike="noStrike" baseline="0" dirty="0">
                <a:latin typeface="RyoGothicPlusN-Bold"/>
              </a:rPr>
              <a:t>─在宅療養を支える入退院支援・連携の評価と</a:t>
            </a:r>
            <a:br>
              <a:rPr lang="en-US" altLang="ja-JP" sz="4000" b="1" i="0" u="none" strike="noStrike" baseline="0" dirty="0">
                <a:latin typeface="RyoGothicPlusN-Bold"/>
              </a:rPr>
            </a:br>
            <a:r>
              <a:rPr lang="en-US" altLang="ja-JP" sz="4000" b="1" i="0" u="none" strike="noStrike" baseline="0" dirty="0">
                <a:latin typeface="RyoGothicPlusN-Bold"/>
              </a:rPr>
              <a:t>       </a:t>
            </a:r>
            <a:r>
              <a:rPr lang="ja-JP" altLang="en-US" sz="4000" b="1" i="0" u="none" strike="noStrike" baseline="0" dirty="0">
                <a:latin typeface="RyoGothicPlusN-Bold"/>
              </a:rPr>
              <a:t>訪問看護、介護サービス</a:t>
            </a:r>
            <a:br>
              <a:rPr lang="en-US" altLang="ja-JP" sz="5400" b="1" dirty="0">
                <a:latin typeface="RyoGothicPlusN-Bold"/>
              </a:rPr>
            </a:br>
            <a:r>
              <a:rPr lang="en-US" altLang="ja-JP" sz="3600" b="1" dirty="0">
                <a:latin typeface="RyoGothicPlusN-Bold"/>
              </a:rPr>
              <a:t>                                                                                           </a:t>
            </a:r>
            <a:r>
              <a:rPr lang="en-US" altLang="ja-JP" sz="3600" i="0" u="none" strike="noStrike" baseline="0" dirty="0">
                <a:latin typeface="RyoGothicPlusN-Bold"/>
              </a:rPr>
              <a:t>p.</a:t>
            </a:r>
            <a:r>
              <a:rPr lang="en-US" altLang="ja-JP" sz="3600" b="0" i="0" u="none" strike="noStrike" baseline="0" dirty="0">
                <a:latin typeface="AvenirLTStd-Heavy"/>
              </a:rPr>
              <a:t> </a:t>
            </a:r>
            <a:r>
              <a:rPr lang="en-US" altLang="ja-JP" sz="3600" dirty="0">
                <a:latin typeface="AvenirLTStd-Heavy"/>
              </a:rPr>
              <a:t>163</a:t>
            </a:r>
            <a:endParaRPr kumimoji="1" lang="en-US" altLang="ja-JP" sz="3600" kern="1200" dirty="0">
              <a:solidFill>
                <a:schemeClr val="tx2"/>
              </a:solidFill>
              <a:latin typeface="+mj-lt"/>
              <a:ea typeface="+mj-ea"/>
              <a:cs typeface="+mj-cs"/>
            </a:endParaRPr>
          </a:p>
        </p:txBody>
      </p:sp>
      <p:grpSp>
        <p:nvGrpSpPr>
          <p:cNvPr id="12" name="Group 11">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5" y="3658536"/>
            <a:ext cx="3655725" cy="2743201"/>
            <a:chOff x="-305" y="-1"/>
            <a:chExt cx="3832880" cy="2876136"/>
          </a:xfrm>
        </p:grpSpPr>
        <p:sp>
          <p:nvSpPr>
            <p:cNvPr id="19" name="Freeform: Shape 18">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フッター プレースホルダー 2">
            <a:extLst>
              <a:ext uri="{FF2B5EF4-FFF2-40B4-BE49-F238E27FC236}">
                <a16:creationId xmlns:a16="http://schemas.microsoft.com/office/drawing/2014/main" id="{102B5A2C-2DEF-442E-9B45-34CD77A46076}"/>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1011161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タイトル 1">
            <a:extLst>
              <a:ext uri="{FF2B5EF4-FFF2-40B4-BE49-F238E27FC236}">
                <a16:creationId xmlns:a16="http://schemas.microsoft.com/office/drawing/2014/main" id="{6059C89A-E7E6-41B7-B420-867AABFF6567}"/>
              </a:ext>
            </a:extLst>
          </p:cNvPr>
          <p:cNvSpPr>
            <a:spLocks noGrp="1"/>
          </p:cNvSpPr>
          <p:nvPr>
            <p:ph type="title"/>
          </p:nvPr>
        </p:nvSpPr>
        <p:spPr>
          <a:xfrm>
            <a:off x="507999" y="711201"/>
            <a:ext cx="11469512" cy="3655144"/>
          </a:xfrm>
        </p:spPr>
        <p:txBody>
          <a:bodyPr vert="horz" lIns="91440" tIns="45720" rIns="91440" bIns="45720" rtlCol="0" anchor="b">
            <a:normAutofit fontScale="90000"/>
          </a:bodyPr>
          <a:lstStyle/>
          <a:p>
            <a:r>
              <a:rPr lang="ja-JP" altLang="en-US" sz="5400" b="1" i="0" u="none" strike="noStrike" baseline="0" dirty="0">
                <a:latin typeface="RyoGothicPlusN-Light"/>
              </a:rPr>
              <a:t>    </a:t>
            </a:r>
            <a:r>
              <a:rPr lang="ja-JP" altLang="en-US" sz="6000" b="1" i="0" u="none" strike="noStrike" baseline="0" dirty="0">
                <a:latin typeface="RyoGothicPlusN-Light"/>
              </a:rPr>
              <a:t>第</a:t>
            </a:r>
            <a:r>
              <a:rPr lang="en-US" altLang="ja-JP" sz="6000" b="1" i="0" u="none" strike="noStrike" baseline="0" dirty="0">
                <a:latin typeface="RyoGothicPlusN-Heavy"/>
              </a:rPr>
              <a:t>1</a:t>
            </a:r>
            <a:r>
              <a:rPr lang="ja-JP" altLang="en-US" sz="6000" b="1" dirty="0">
                <a:latin typeface="RyoGothicPlusN-Light"/>
              </a:rPr>
              <a:t>章</a:t>
            </a:r>
            <a:br>
              <a:rPr lang="en-US" altLang="ja-JP" sz="5400" b="0" i="0" u="none" strike="noStrike" baseline="0" dirty="0">
                <a:latin typeface="RyoGothicPlusN-Light"/>
              </a:rPr>
            </a:br>
            <a:br>
              <a:rPr lang="en-US" altLang="ja-JP" sz="5400" b="0" i="0" u="none" strike="noStrike" baseline="0" dirty="0">
                <a:latin typeface="RyoGothicPlusN-Light"/>
              </a:rPr>
            </a:br>
            <a:r>
              <a:rPr lang="ja-JP" altLang="en-US" sz="5400" b="1" dirty="0">
                <a:latin typeface="RyoGothicPlusN-Bold"/>
              </a:rPr>
              <a:t>    </a:t>
            </a:r>
            <a:r>
              <a:rPr lang="ja-JP" altLang="en-US" sz="6000" b="1" dirty="0">
                <a:latin typeface="RyoGothicPlusN-Bold"/>
              </a:rPr>
              <a:t>診療報酬・介護報酬のしくみと</a:t>
            </a:r>
            <a:br>
              <a:rPr lang="en-US" altLang="ja-JP" sz="5400" b="1" dirty="0">
                <a:latin typeface="RyoGothicPlusN-Bold"/>
              </a:rPr>
            </a:br>
            <a:r>
              <a:rPr lang="en-US" altLang="ja-JP" sz="5400" b="1" dirty="0">
                <a:latin typeface="RyoGothicPlusN-Bold"/>
              </a:rPr>
              <a:t> </a:t>
            </a:r>
            <a:r>
              <a:rPr lang="ja-JP" altLang="en-US" sz="5400" b="1" dirty="0">
                <a:latin typeface="RyoGothicPlusN-Bold"/>
              </a:rPr>
              <a:t>   </a:t>
            </a:r>
            <a:r>
              <a:rPr lang="ja-JP" altLang="en-US" sz="6000" b="1" dirty="0">
                <a:latin typeface="RyoGothicPlusN-Bold"/>
              </a:rPr>
              <a:t>考え方</a:t>
            </a:r>
            <a:br>
              <a:rPr lang="en-US" altLang="ja-JP" sz="6000" b="1" dirty="0">
                <a:latin typeface="RyoGothicPlusN-Bold"/>
              </a:rPr>
            </a:br>
            <a:r>
              <a:rPr lang="ja-JP" altLang="en-US" sz="3600" b="1" dirty="0">
                <a:latin typeface="RyoGothicPlusN-Bold"/>
              </a:rPr>
              <a:t>　　　　　　　　                                                           </a:t>
            </a:r>
            <a:r>
              <a:rPr lang="en-US" altLang="ja-JP" sz="3200" i="0" u="none" strike="noStrike" baseline="0" dirty="0">
                <a:latin typeface="RyoGothicPlusN-Bold"/>
              </a:rPr>
              <a:t>p.</a:t>
            </a:r>
            <a:r>
              <a:rPr lang="en-US" altLang="ja-JP" sz="1800" b="0" i="0" u="none" strike="noStrike" baseline="0" dirty="0">
                <a:latin typeface="AvenirLTStd-Heavy"/>
              </a:rPr>
              <a:t> </a:t>
            </a:r>
            <a:r>
              <a:rPr lang="en-US" altLang="ja-JP" sz="3200" b="0" i="0" u="none" strike="noStrike" baseline="0" dirty="0">
                <a:latin typeface="AvenirLTStd-Heavy"/>
              </a:rPr>
              <a:t>007 </a:t>
            </a:r>
            <a:r>
              <a:rPr lang="ja-JP" altLang="en-US" sz="5400" b="1" i="0" u="none" strike="noStrike" baseline="0" dirty="0">
                <a:latin typeface="RyoGothicPlusN-Bold"/>
              </a:rPr>
              <a:t>　</a:t>
            </a:r>
            <a:r>
              <a:rPr lang="ja-JP" altLang="en-US" sz="5400" b="1" dirty="0">
                <a:latin typeface="RyoGothicPlusN-Bold"/>
              </a:rPr>
              <a:t>　　　　　　</a:t>
            </a:r>
            <a:endParaRPr kumimoji="1" lang="en-US" altLang="ja-JP" sz="5200" kern="1200" dirty="0">
              <a:solidFill>
                <a:schemeClr val="tx2"/>
              </a:solidFill>
              <a:latin typeface="+mj-lt"/>
              <a:ea typeface="+mj-ea"/>
              <a:cs typeface="+mj-cs"/>
            </a:endParaRPr>
          </a:p>
        </p:txBody>
      </p:sp>
      <p:grpSp>
        <p:nvGrpSpPr>
          <p:cNvPr id="12" name="Group 11">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5" y="3658536"/>
            <a:ext cx="3655725" cy="2743201"/>
            <a:chOff x="-305" y="-1"/>
            <a:chExt cx="3832880" cy="2876136"/>
          </a:xfrm>
        </p:grpSpPr>
        <p:sp>
          <p:nvSpPr>
            <p:cNvPr id="19" name="Freeform: Shape 18">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フッター プレースホルダー 2">
            <a:extLst>
              <a:ext uri="{FF2B5EF4-FFF2-40B4-BE49-F238E27FC236}">
                <a16:creationId xmlns:a16="http://schemas.microsoft.com/office/drawing/2014/main" id="{5A4566B7-8907-4412-A5FC-E773EB61E960}"/>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8637208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27 </a:t>
            </a:r>
            <a:r>
              <a:rPr lang="ja-JP" altLang="en-US" b="1" i="0" u="none" strike="noStrike" baseline="0" dirty="0">
                <a:latin typeface="RyoGothicPlusN-Medium"/>
              </a:rPr>
              <a:t>入退院支援と地域連携の評価</a:t>
            </a:r>
            <a:br>
              <a:rPr lang="en-US" altLang="ja-JP" b="0" i="0" u="none" strike="noStrike" baseline="0" dirty="0">
                <a:latin typeface="RyoGothicPlusN-Medium"/>
              </a:rPr>
            </a:br>
            <a:r>
              <a:rPr lang="en-US" altLang="ja-JP" sz="3200" b="0" i="0" u="none" strike="noStrike" baseline="0" dirty="0">
                <a:latin typeface="RyoGothicPlusN-Medium"/>
              </a:rPr>
              <a:t>                                                           </a:t>
            </a:r>
            <a:r>
              <a:rPr lang="ja-JP" altLang="en-US" sz="3200" b="0" i="0" u="none" strike="noStrike" baseline="0" dirty="0">
                <a:latin typeface="RyoGothicPlusN-Medium"/>
              </a:rPr>
              <a:t>　　　　　</a:t>
            </a:r>
            <a:r>
              <a:rPr lang="en-US" altLang="ja-JP" sz="3200" b="0" i="0" u="none" strike="noStrike" baseline="0" dirty="0">
                <a:latin typeface="RyoGothicPlusN-Medium"/>
              </a:rPr>
              <a:t>       </a:t>
            </a:r>
            <a:r>
              <a:rPr lang="ja-JP" altLang="en-US" sz="3200" dirty="0">
                <a:latin typeface="RyoGothicPlusN-Medium"/>
              </a:rPr>
              <a:t>    </a:t>
            </a:r>
            <a:r>
              <a:rPr lang="en-US" altLang="ja-JP" sz="3200" i="0" u="none" strike="noStrike" baseline="0" dirty="0">
                <a:latin typeface="RyoGothicPlusN-Medium"/>
              </a:rPr>
              <a:t>p.</a:t>
            </a:r>
            <a:r>
              <a:rPr lang="en-US" altLang="ja-JP" sz="3200" dirty="0">
                <a:latin typeface="RyoGothicPlusN-Medium"/>
              </a:rPr>
              <a:t>164</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地域連携とは？</a:t>
            </a:r>
            <a:endParaRPr lang="en-US" altLang="ja-JP" sz="2400" b="0" i="0" u="none" strike="noStrike" baseline="0" dirty="0">
              <a:latin typeface="RyoTextPlusN-Light"/>
            </a:endParaRPr>
          </a:p>
          <a:p>
            <a:pPr algn="l"/>
            <a:r>
              <a:rPr lang="ja-JP" altLang="en-US" sz="2400" b="0" i="0" u="none" strike="noStrike" baseline="0" dirty="0">
                <a:latin typeface="RyoTextPlusN-Light"/>
              </a:rPr>
              <a:t>院内完結型から地域完結型医療へ</a:t>
            </a:r>
            <a:endParaRPr lang="en-US" altLang="ja-JP" sz="2400" b="0" i="0" u="none" strike="noStrike" baseline="0" dirty="0">
              <a:latin typeface="RyoTextPlusN-Light"/>
            </a:endParaRPr>
          </a:p>
          <a:p>
            <a:pPr algn="l"/>
            <a:r>
              <a:rPr lang="ja-JP" altLang="en-US" sz="2400" b="0" i="0" u="none" strike="noStrike" baseline="0" dirty="0">
                <a:latin typeface="RyoTextPlusN-Light"/>
              </a:rPr>
              <a:t>ますます高まる地域連携の重要性</a:t>
            </a:r>
            <a:endParaRPr lang="en-US" altLang="ja-JP" sz="2400" dirty="0">
              <a:latin typeface="RyoTextPlusN-Light"/>
            </a:endParaRPr>
          </a:p>
          <a:p>
            <a:pPr algn="l"/>
            <a:r>
              <a:rPr lang="ja-JP" altLang="en-US" sz="2400" b="0" i="0" u="none" strike="noStrike" baseline="0" dirty="0">
                <a:latin typeface="RyoTextPlusN-Light"/>
              </a:rPr>
              <a:t>在宅復帰、病床機能連携の促進</a:t>
            </a:r>
            <a:endParaRPr lang="en-US" altLang="ja-JP" sz="2400" b="0" i="0" u="none" strike="noStrike" baseline="0" dirty="0">
              <a:latin typeface="RyoTextPlusN-Light"/>
            </a:endParaRPr>
          </a:p>
          <a:p>
            <a:pPr algn="l"/>
            <a:r>
              <a:rPr lang="ja-JP" altLang="en-US" sz="2400" b="0" i="0" u="none" strike="noStrike" baseline="0" dirty="0">
                <a:latin typeface="RyoTextPlusN-Light"/>
              </a:rPr>
              <a:t>入退院支援や地域連携を評価する診療報酬</a:t>
            </a:r>
          </a:p>
          <a:p>
            <a:pPr algn="l"/>
            <a:r>
              <a:rPr lang="ja-JP" altLang="en-US" sz="2400" b="0" i="0" u="none" strike="noStrike" baseline="0" dirty="0">
                <a:latin typeface="RyoTextPlusN-Light"/>
              </a:rPr>
              <a:t>在宅におけるチーム医療の推進</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23E31CBC-2BC3-4E80-BCCE-3A0C4F690823}"/>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884253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28 </a:t>
            </a:r>
            <a:r>
              <a:rPr lang="ja-JP" altLang="en-US" b="1" i="0" u="none" strike="noStrike" baseline="0" dirty="0"/>
              <a:t>在宅療養支援のための入退院支援・</a:t>
            </a:r>
            <a:br>
              <a:rPr lang="en-US" altLang="ja-JP" b="1" i="0" u="none" strike="noStrike" baseline="0" dirty="0"/>
            </a:br>
            <a:r>
              <a:rPr lang="en-US" altLang="ja-JP" b="1" i="0" u="none" strike="noStrike" baseline="0" dirty="0"/>
              <a:t>     </a:t>
            </a:r>
            <a:r>
              <a:rPr lang="ja-JP" altLang="en-US" b="1" i="0" u="none" strike="noStrike" baseline="0" dirty="0"/>
              <a:t>連携の考え方と評価</a:t>
            </a:r>
            <a:r>
              <a:rPr lang="ja-JP" altLang="en-US" sz="3200" b="1" i="0" u="none" strike="noStrike" baseline="0" dirty="0"/>
              <a:t>                        </a:t>
            </a:r>
            <a:r>
              <a:rPr lang="en-US" altLang="ja-JP" sz="3200" i="0" u="none" strike="noStrike" baseline="0" dirty="0">
                <a:latin typeface="RyoGothicPlusN-Medium"/>
              </a:rPr>
              <a:t>p.</a:t>
            </a:r>
            <a:r>
              <a:rPr lang="en-US" altLang="ja-JP" sz="3200" dirty="0">
                <a:latin typeface="RyoGothicPlusN-Medium"/>
              </a:rPr>
              <a:t>170</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退院後の療養生活をみすえた入退院支援・連携</a:t>
            </a:r>
            <a:endParaRPr lang="en-US" altLang="ja-JP" sz="2400" b="0" i="0" u="none" strike="noStrike" baseline="0" dirty="0">
              <a:latin typeface="RyoTextPlusN-Light"/>
            </a:endParaRPr>
          </a:p>
          <a:p>
            <a:pPr algn="l"/>
            <a:r>
              <a:rPr lang="ja-JP" altLang="en-US" sz="2400" b="0" i="0" u="none" strike="noStrike" baseline="0" dirty="0">
                <a:latin typeface="RyoTextPlusN-Light"/>
              </a:rPr>
              <a:t>入退院支援・退院調整とは？</a:t>
            </a:r>
            <a:endParaRPr lang="en-US" altLang="ja-JP" sz="2400" b="0" i="0" u="none" strike="noStrike" baseline="0" dirty="0">
              <a:latin typeface="RyoTextPlusN-Light"/>
            </a:endParaRPr>
          </a:p>
          <a:p>
            <a:pPr algn="l"/>
            <a:r>
              <a:rPr lang="ja-JP" altLang="en-US" sz="2400" b="0" i="0" u="none" strike="noStrike" baseline="0" dirty="0">
                <a:latin typeface="RyoTextPlusN-Light"/>
              </a:rPr>
              <a:t>入退院支援・退院調整の流れと多職種協働</a:t>
            </a:r>
            <a:endParaRPr lang="en-US" altLang="ja-JP" sz="2400" b="0" i="0" u="none" strike="noStrike" baseline="0" dirty="0">
              <a:latin typeface="RyoTextPlusN-Light"/>
            </a:endParaRPr>
          </a:p>
          <a:p>
            <a:pPr algn="l"/>
            <a:r>
              <a:rPr lang="ja-JP" altLang="en-US" sz="2400" b="0" i="0" u="none" strike="noStrike" baseline="0" dirty="0">
                <a:latin typeface="RyoTextPlusN-Light"/>
              </a:rPr>
              <a:t>入退院支援・退院調整、地域連携の評価</a:t>
            </a:r>
            <a:endParaRPr lang="en-US" altLang="ja-JP" sz="2400" b="0" i="0" u="none" strike="noStrike" baseline="0" dirty="0">
              <a:latin typeface="RyoTextPlusN-Light"/>
            </a:endParaRPr>
          </a:p>
          <a:p>
            <a:pPr algn="l"/>
            <a:r>
              <a:rPr lang="ja-JP" altLang="en-US" sz="2400" b="0" i="0" u="none" strike="noStrike" baseline="0" dirty="0">
                <a:latin typeface="RyoTextPlusN-Light"/>
              </a:rPr>
              <a:t>ますます求められる“看護をつなぐ”退院調整</a:t>
            </a:r>
            <a:endParaRPr lang="en-US" altLang="ja-JP" sz="2400" b="0" i="0" u="none" strike="noStrike" baseline="0" dirty="0">
              <a:latin typeface="RyoTextPlusN-Light"/>
            </a:endParaRPr>
          </a:p>
          <a:p>
            <a:pPr algn="l"/>
            <a:r>
              <a:rPr lang="ja-JP" altLang="en-US" sz="2400" b="0" i="0" u="none" strike="noStrike" baseline="0" dirty="0">
                <a:latin typeface="RyoTextPlusN-Light"/>
              </a:rPr>
              <a:t>入退院支援加算</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CEB3EBF7-6526-4A5D-BD37-D15719D30BF8}"/>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993042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28 </a:t>
            </a:r>
            <a:r>
              <a:rPr lang="ja-JP" altLang="en-US" b="1" i="0" u="none" strike="noStrike" baseline="0" dirty="0"/>
              <a:t>在宅療養支援のための入退院支援・</a:t>
            </a:r>
            <a:br>
              <a:rPr lang="en-US" altLang="ja-JP" b="1" i="0" u="none" strike="noStrike" baseline="0" dirty="0"/>
            </a:br>
            <a:r>
              <a:rPr lang="en-US" altLang="ja-JP" b="1" i="0" u="none" strike="noStrike" baseline="0" dirty="0"/>
              <a:t>     </a:t>
            </a:r>
            <a:r>
              <a:rPr lang="ja-JP" altLang="en-US" b="1" i="0" u="none" strike="noStrike" baseline="0" dirty="0"/>
              <a:t>連携の考え方と評価</a:t>
            </a:r>
            <a:r>
              <a:rPr lang="ja-JP" altLang="en-US" sz="3200" b="1" i="0" u="none" strike="noStrike" baseline="0" dirty="0"/>
              <a:t>                        </a:t>
            </a:r>
            <a:r>
              <a:rPr lang="en-US" altLang="ja-JP" sz="3200" i="0" u="none" strike="noStrike" baseline="0" dirty="0">
                <a:latin typeface="RyoGothicPlusN-Medium"/>
              </a:rPr>
              <a:t>p.</a:t>
            </a:r>
            <a:r>
              <a:rPr lang="en-US" altLang="ja-JP" sz="3200" dirty="0">
                <a:latin typeface="RyoGothicPlusN-Medium"/>
              </a:rPr>
              <a:t>179</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r>
              <a:rPr lang="ja-JP" altLang="en-US" sz="2400" b="0" i="0" u="none" strike="noStrike" baseline="0" dirty="0">
                <a:latin typeface="RyoTextPlusN-Light"/>
              </a:rPr>
              <a:t>退院時共同指導料</a:t>
            </a:r>
            <a:endParaRPr lang="en-US" altLang="ja-JP" sz="2400" dirty="0">
              <a:latin typeface="RyoTextPlusN-Light"/>
            </a:endParaRPr>
          </a:p>
          <a:p>
            <a:pPr algn="l"/>
            <a:r>
              <a:rPr lang="ja-JP" altLang="en-US" sz="2400" b="0" i="0" u="none" strike="noStrike" baseline="0" dirty="0">
                <a:latin typeface="RyoTextPlusN-Light"/>
              </a:rPr>
              <a:t>介護支援等連携指導料</a:t>
            </a:r>
            <a:endParaRPr lang="en-US" altLang="ja-JP" sz="2400" b="0" i="0" u="none" strike="noStrike" baseline="0" dirty="0">
              <a:latin typeface="RyoTextPlusN-Light"/>
            </a:endParaRPr>
          </a:p>
          <a:p>
            <a:pPr algn="l"/>
            <a:r>
              <a:rPr lang="ja-JP" altLang="en-US" sz="2400" b="0" i="0" u="none" strike="noStrike" baseline="0" dirty="0">
                <a:latin typeface="RyoTextPlusN-Light"/>
              </a:rPr>
              <a:t>退院直後の在宅療養支援</a:t>
            </a:r>
            <a:endParaRPr lang="en-US" altLang="ja-JP" sz="2400" b="0" i="0" u="none" strike="noStrike" baseline="0" dirty="0">
              <a:latin typeface="RyoTextPlusN-Light"/>
            </a:endParaRPr>
          </a:p>
          <a:p>
            <a:pPr algn="l"/>
            <a:r>
              <a:rPr lang="ja-JP" altLang="en-US" sz="2400" b="0" i="0" u="none" strike="noStrike" baseline="0" dirty="0">
                <a:latin typeface="RyoTextPlusN-Light"/>
              </a:rPr>
              <a:t>［事例］慢性心不全の増悪で入院された患者さんの場合</a:t>
            </a:r>
            <a:endParaRPr lang="en-US" altLang="ja-JP" sz="32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B11FADAF-8129-4EF0-B021-A148497CBDE8}"/>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31264934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29 </a:t>
            </a:r>
            <a:r>
              <a:rPr lang="ja-JP" altLang="en-US" b="1" i="0" u="none" strike="noStrike" baseline="0" dirty="0"/>
              <a:t>在宅医療における診療報酬</a:t>
            </a:r>
            <a:r>
              <a:rPr lang="ja-JP" altLang="en-US" sz="3200" b="1" i="0" u="none" strike="noStrike" baseline="0" dirty="0"/>
              <a:t>          </a:t>
            </a:r>
            <a:br>
              <a:rPr lang="en-US" altLang="ja-JP" sz="3200" b="1" i="0" u="none" strike="noStrike" baseline="0" dirty="0"/>
            </a:br>
            <a:r>
              <a:rPr lang="en-US" altLang="ja-JP" sz="3200" b="1" i="0" u="none" strike="noStrike" baseline="0" dirty="0"/>
              <a:t>                                                                          </a:t>
            </a:r>
            <a:r>
              <a:rPr lang="en-US" altLang="ja-JP" sz="3200" i="0" u="none" strike="noStrike" baseline="0" dirty="0">
                <a:latin typeface="RyoGothicPlusN-Medium"/>
              </a:rPr>
              <a:t>p.</a:t>
            </a:r>
            <a:r>
              <a:rPr lang="en-US" altLang="ja-JP" sz="3200" dirty="0">
                <a:latin typeface="RyoGothicPlusN-Medium"/>
              </a:rPr>
              <a:t>185</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在宅医療の診療報酬のしくみ</a:t>
            </a:r>
            <a:endParaRPr lang="en-US" altLang="ja-JP" sz="2400" b="0" i="0" u="none" strike="noStrike" baseline="0" dirty="0">
              <a:latin typeface="RyoTextPlusN-Light"/>
            </a:endParaRPr>
          </a:p>
          <a:p>
            <a:pPr algn="l"/>
            <a:r>
              <a:rPr lang="ja-JP" altLang="en-US" sz="2400" b="0" i="0" u="none" strike="noStrike" baseline="0" dirty="0">
                <a:latin typeface="RyoTextPlusN-Light"/>
              </a:rPr>
              <a:t>在宅医療を行う医療機関</a:t>
            </a:r>
            <a:endParaRPr lang="en-US" altLang="ja-JP" sz="2400" b="0" i="0" u="none" strike="noStrike" baseline="0" dirty="0">
              <a:latin typeface="RyoTextPlusN-Light"/>
            </a:endParaRPr>
          </a:p>
          <a:p>
            <a:pPr algn="l"/>
            <a:r>
              <a:rPr lang="ja-JP" altLang="en-US" sz="2400" b="0" i="0" u="none" strike="noStrike" baseline="0" dirty="0">
                <a:latin typeface="RyoTextPlusN-Light"/>
              </a:rPr>
              <a:t>患者の重症度と居住場所</a:t>
            </a:r>
          </a:p>
          <a:p>
            <a:pPr algn="l"/>
            <a:r>
              <a:rPr lang="ja-JP" altLang="en-US" sz="2400" b="0" i="0" u="none" strike="noStrike" baseline="0" dirty="0">
                <a:latin typeface="RyoTextPlusN-Light"/>
              </a:rPr>
              <a:t>在宅医療におけるおもな診療報酬</a:t>
            </a:r>
            <a:endParaRPr lang="en-US" altLang="ja-JP" sz="40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CFFDF305-1E90-4C4C-A3E8-458F3E9A4B1D}"/>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9637105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dirty="0">
                <a:latin typeface="RyoGothicPlusN-Heavy"/>
              </a:rPr>
              <a:t>30 </a:t>
            </a:r>
            <a:r>
              <a:rPr lang="ja-JP" altLang="en-US" b="1" i="0" u="none" strike="noStrike" baseline="0" dirty="0"/>
              <a:t>訪問看護サービスの役割、対象者、報酬</a:t>
            </a:r>
            <a:br>
              <a:rPr lang="en-US" altLang="ja-JP" b="1" i="0" u="none" strike="noStrike" baseline="0" dirty="0"/>
            </a:br>
            <a:r>
              <a:rPr lang="ja-JP" altLang="en-US" sz="3200" b="1" i="0" u="none" strike="noStrike" baseline="0" dirty="0"/>
              <a:t>                                                                          </a:t>
            </a:r>
            <a:r>
              <a:rPr lang="en-US" altLang="ja-JP" sz="3200" i="0" u="none" strike="noStrike" baseline="0" dirty="0">
                <a:latin typeface="RyoGothicPlusN-Medium"/>
              </a:rPr>
              <a:t>p.</a:t>
            </a:r>
            <a:r>
              <a:rPr lang="en-US" altLang="ja-JP" sz="3200" dirty="0">
                <a:latin typeface="RyoGothicPlusN-Medium"/>
              </a:rPr>
              <a:t>190</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地域包括ケアシステム構築にむけて高まる期待</a:t>
            </a:r>
            <a:endParaRPr lang="en-US" altLang="ja-JP" sz="2400" b="0" i="0" u="none" strike="noStrike" baseline="0" dirty="0">
              <a:latin typeface="RyoTextPlusN-Light"/>
            </a:endParaRPr>
          </a:p>
          <a:p>
            <a:pPr algn="l"/>
            <a:r>
              <a:rPr lang="ja-JP" altLang="en-US" sz="2400" b="0" i="0" u="none" strike="noStrike" baseline="0" dirty="0">
                <a:latin typeface="RyoTextPlusN-Light"/>
              </a:rPr>
              <a:t>訪問看護の</a:t>
            </a:r>
            <a:r>
              <a:rPr lang="en-US" altLang="ja-JP" sz="2400" b="0" i="0" u="none" strike="noStrike" baseline="0" dirty="0">
                <a:latin typeface="RyoTextPlusN-Light"/>
              </a:rPr>
              <a:t>2 </a:t>
            </a:r>
            <a:r>
              <a:rPr lang="ja-JP" altLang="en-US" sz="2400" b="0" i="0" u="none" strike="noStrike" baseline="0" dirty="0">
                <a:latin typeface="RyoTextPlusN-Light"/>
              </a:rPr>
              <a:t>つの「財布」</a:t>
            </a:r>
            <a:endParaRPr lang="en-US" altLang="ja-JP" sz="2400" b="0" i="0" u="none" strike="noStrike" baseline="0" dirty="0">
              <a:latin typeface="RyoTextPlusN-Light"/>
            </a:endParaRPr>
          </a:p>
          <a:p>
            <a:pPr algn="l"/>
            <a:r>
              <a:rPr lang="ja-JP" altLang="en-US" sz="2400" b="0" i="0" u="none" strike="noStrike" baseline="0" dirty="0">
                <a:latin typeface="RyoTextPlusN-Light"/>
              </a:rPr>
              <a:t>訪問看護サービスの対象者（医療保険／介護保険）</a:t>
            </a:r>
            <a:endParaRPr lang="en-US" altLang="ja-JP" sz="2400" b="0" i="0" u="none" strike="noStrike" baseline="0" dirty="0">
              <a:latin typeface="RyoTextPlusN-Light"/>
            </a:endParaRPr>
          </a:p>
          <a:p>
            <a:pPr algn="l"/>
            <a:r>
              <a:rPr lang="ja-JP" altLang="en-US" sz="2400" b="0" i="0" u="none" strike="noStrike" baseline="0" dirty="0">
                <a:latin typeface="RyoTextPlusN-Light"/>
              </a:rPr>
              <a:t>医療保険での報酬</a:t>
            </a:r>
            <a:endParaRPr lang="en-US" altLang="ja-JP" sz="2400" b="0" i="0" u="none" strike="noStrike" baseline="0" dirty="0">
              <a:latin typeface="RyoTextPlusN-Light"/>
            </a:endParaRPr>
          </a:p>
          <a:p>
            <a:pPr algn="l"/>
            <a:r>
              <a:rPr lang="ja-JP" altLang="en-US" sz="2400" b="0" i="0" u="none" strike="noStrike" baseline="0" dirty="0">
                <a:latin typeface="RyoTextPlusN-Light"/>
              </a:rPr>
              <a:t>介護保険での報酬</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5480059F-9F40-4189-988D-A857624FB96E}"/>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9016256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dirty="0">
                <a:latin typeface="RyoGothicPlusN-Heavy"/>
              </a:rPr>
              <a:t>31 </a:t>
            </a:r>
            <a:r>
              <a:rPr lang="ja-JP" altLang="en-US" b="1" i="0" u="none" strike="noStrike" baseline="0" dirty="0">
                <a:latin typeface="+mj-ea"/>
              </a:rPr>
              <a:t>介護サービスの種類</a:t>
            </a:r>
            <a:br>
              <a:rPr lang="en-US" altLang="ja-JP" b="1" i="0" u="none" strike="noStrike" baseline="0" dirty="0"/>
            </a:br>
            <a:r>
              <a:rPr lang="ja-JP" altLang="en-US" sz="3200" b="1" i="0" u="none" strike="noStrike" baseline="0" dirty="0"/>
              <a:t>                                                                          </a:t>
            </a:r>
            <a:r>
              <a:rPr lang="en-US" altLang="ja-JP" sz="3200" i="0" u="none" strike="noStrike" baseline="0" dirty="0">
                <a:latin typeface="RyoGothicPlusN-Medium"/>
              </a:rPr>
              <a:t>p.20</a:t>
            </a:r>
            <a:r>
              <a:rPr lang="en-US" altLang="ja-JP" sz="3200" dirty="0">
                <a:latin typeface="RyoGothicPlusN-Medium"/>
              </a:rPr>
              <a:t>1</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措置制度にみられた課題</a:t>
            </a:r>
            <a:endParaRPr lang="en-US" altLang="ja-JP" sz="2400" b="0" i="0" u="none" strike="noStrike" baseline="0" dirty="0">
              <a:latin typeface="RyoTextPlusN-Light"/>
            </a:endParaRPr>
          </a:p>
          <a:p>
            <a:pPr algn="l"/>
            <a:r>
              <a:rPr lang="ja-JP" altLang="en-US" sz="2400" b="0" i="0" u="none" strike="noStrike" baseline="0" dirty="0">
                <a:latin typeface="RyoTextPlusN-Light"/>
              </a:rPr>
              <a:t>措置制度から社会保険制度へ</a:t>
            </a:r>
            <a:endParaRPr lang="en-US" altLang="ja-JP" sz="2400" b="0" i="0" u="none" strike="noStrike" baseline="0" dirty="0">
              <a:latin typeface="RyoTextPlusN-Light"/>
            </a:endParaRPr>
          </a:p>
          <a:p>
            <a:pPr algn="l"/>
            <a:r>
              <a:rPr lang="ja-JP" altLang="en-US" sz="2400" b="0" i="0" u="none" strike="noStrike" baseline="0" dirty="0">
                <a:latin typeface="RyoTextPlusN-Light"/>
              </a:rPr>
              <a:t>介護保険のサービスの種類と給付</a:t>
            </a:r>
            <a:endParaRPr lang="en-US" altLang="ja-JP" sz="2400" b="0" i="0" u="none" strike="noStrike" baseline="0" dirty="0">
              <a:latin typeface="RyoTextPlusN-Light"/>
            </a:endParaRPr>
          </a:p>
          <a:p>
            <a:pPr algn="l"/>
            <a:r>
              <a:rPr lang="ja-JP" altLang="en-US" sz="2400" b="0" i="0" u="none" strike="noStrike" baseline="0" dirty="0">
                <a:latin typeface="RyoTextPlusN-Light"/>
              </a:rPr>
              <a:t>介護給付の介護サービス</a:t>
            </a:r>
            <a:endParaRPr lang="en-US" altLang="ja-JP" sz="2400" b="0" i="0" u="none" strike="noStrike" baseline="0" dirty="0">
              <a:latin typeface="RyoTextPlusN-Light"/>
            </a:endParaRPr>
          </a:p>
          <a:p>
            <a:pPr algn="l"/>
            <a:r>
              <a:rPr lang="ja-JP" altLang="en-US" sz="2400" b="0" i="0" u="none" strike="noStrike" baseline="0" dirty="0">
                <a:latin typeface="RyoTextPlusN-Light"/>
              </a:rPr>
              <a:t>予防給付の介護サービス</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07269D3D-2441-4DAC-8F54-E3A93FCEAB35}"/>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9934027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dirty="0">
                <a:latin typeface="RyoGothicPlusN-Heavy"/>
              </a:rPr>
              <a:t>32 </a:t>
            </a:r>
            <a:r>
              <a:rPr lang="ja-JP" altLang="en-US" b="1" i="0" u="none" strike="noStrike" baseline="0" dirty="0"/>
              <a:t>居宅介護支援（ケアマネジメント</a:t>
            </a:r>
            <a:r>
              <a:rPr lang="ja-JP" altLang="en-US" b="1" dirty="0"/>
              <a:t>）</a:t>
            </a:r>
            <a:br>
              <a:rPr lang="en-US" altLang="ja-JP" b="1" i="0" u="none" strike="noStrike" baseline="0" dirty="0"/>
            </a:br>
            <a:r>
              <a:rPr lang="ja-JP" altLang="en-US" sz="3200" b="1" i="0" u="none" strike="noStrike" baseline="0" dirty="0"/>
              <a:t>                                                                          </a:t>
            </a:r>
            <a:r>
              <a:rPr lang="en-US" altLang="ja-JP" sz="3200" i="0" u="none" strike="noStrike" baseline="0" dirty="0">
                <a:latin typeface="RyoGothicPlusN-Medium"/>
              </a:rPr>
              <a:t>p.205</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居宅介護支援とは？</a:t>
            </a:r>
            <a:endParaRPr lang="en-US" altLang="ja-JP" sz="2400" b="0" i="0" u="none" strike="noStrike" baseline="0" dirty="0">
              <a:latin typeface="RyoTextPlusN-Light"/>
            </a:endParaRPr>
          </a:p>
          <a:p>
            <a:pPr algn="l"/>
            <a:r>
              <a:rPr lang="ja-JP" altLang="en-US" sz="2400" b="0" i="0" u="none" strike="noStrike" baseline="0" dirty="0">
                <a:latin typeface="RyoTextPlusN-Light"/>
              </a:rPr>
              <a:t>介護支援専門員とは？</a:t>
            </a:r>
            <a:endParaRPr lang="en-US" altLang="ja-JP" sz="2400" b="0" i="0" u="none" strike="noStrike" baseline="0" dirty="0">
              <a:latin typeface="RyoTextPlusN-Light"/>
            </a:endParaRPr>
          </a:p>
          <a:p>
            <a:pPr algn="l"/>
            <a:r>
              <a:rPr lang="ja-JP" altLang="en-US" sz="2400" b="0" i="0" u="none" strike="noStrike" baseline="0" dirty="0">
                <a:latin typeface="RyoTextPlusN-Light"/>
              </a:rPr>
              <a:t>ケアプランの立案</a:t>
            </a:r>
            <a:endParaRPr lang="en-US" altLang="ja-JP" sz="2400" b="0" i="0" u="none" strike="noStrike" baseline="0" dirty="0">
              <a:latin typeface="RyoTextPlusN-Light"/>
            </a:endParaRPr>
          </a:p>
          <a:p>
            <a:pPr algn="l"/>
            <a:r>
              <a:rPr lang="ja-JP" altLang="en-US" sz="2400" b="0" i="0" u="none" strike="noStrike" baseline="0" dirty="0">
                <a:latin typeface="RyoTextPlusN-Light"/>
              </a:rPr>
              <a:t>ケアプラン実施後の調整・連携</a:t>
            </a:r>
            <a:endParaRPr lang="en-US" altLang="ja-JP" sz="2400" b="0" i="0" u="none" strike="noStrike" baseline="0" dirty="0">
              <a:latin typeface="RyoTextPlusN-Light"/>
            </a:endParaRPr>
          </a:p>
          <a:p>
            <a:pPr algn="l"/>
            <a:r>
              <a:rPr lang="ja-JP" altLang="en-US" sz="2400" b="0" i="0" u="none" strike="noStrike" baseline="0" dirty="0">
                <a:latin typeface="RyoTextPlusN-Light"/>
              </a:rPr>
              <a:t>サービスの基本報酬と加算</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49026FEE-4B21-4AF0-8DC6-827FEA935E3D}"/>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4889653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dirty="0">
                <a:latin typeface="RyoGothicPlusN-Heavy"/>
              </a:rPr>
              <a:t>33 </a:t>
            </a:r>
            <a:r>
              <a:rPr lang="ja-JP" altLang="en-US" b="1" i="0" u="none" strike="noStrike" baseline="0" dirty="0">
                <a:latin typeface="RyoGothicPlusN-Medium"/>
              </a:rPr>
              <a:t>居宅サービス①訪問系サービ</a:t>
            </a:r>
            <a:r>
              <a:rPr lang="ja-JP" altLang="en-US" b="1" dirty="0">
                <a:latin typeface="RyoGothicPlusN-Medium"/>
              </a:rPr>
              <a:t>ス</a:t>
            </a:r>
            <a:br>
              <a:rPr lang="en-US" altLang="ja-JP" b="1" i="0" u="none" strike="noStrike" baseline="0" dirty="0"/>
            </a:br>
            <a:r>
              <a:rPr lang="ja-JP" altLang="en-US" sz="3200" b="1" i="0" u="none" strike="noStrike" baseline="0" dirty="0"/>
              <a:t>                                                                          </a:t>
            </a:r>
            <a:r>
              <a:rPr lang="en-US" altLang="ja-JP" sz="3200" i="0" u="none" strike="noStrike" baseline="0" dirty="0">
                <a:latin typeface="RyoGothicPlusN-Medium"/>
              </a:rPr>
              <a:t>p.208</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サービスの種類</a:t>
            </a:r>
            <a:endParaRPr lang="en-US" altLang="ja-JP" sz="2400" b="0" i="0" u="none" strike="noStrike" baseline="0" dirty="0">
              <a:latin typeface="RyoTextPlusN-Light"/>
            </a:endParaRPr>
          </a:p>
          <a:p>
            <a:pPr algn="l"/>
            <a:r>
              <a:rPr lang="ja-JP" altLang="en-US" sz="2400" b="0" i="0" u="none" strike="noStrike" baseline="0" dirty="0">
                <a:latin typeface="RyoTextPlusN-Light"/>
              </a:rPr>
              <a:t>サービスの基本報酬と加算</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15787133-5E86-4056-B8B7-3DC964AD556F}"/>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6476946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dirty="0">
                <a:latin typeface="RyoGothicPlusN-Heavy"/>
              </a:rPr>
              <a:t>34 </a:t>
            </a:r>
            <a:r>
              <a:rPr lang="ja-JP" altLang="en-US" b="1" i="0" u="none" strike="noStrike" baseline="0" dirty="0">
                <a:latin typeface="RyoGothicPlusN-Medium"/>
              </a:rPr>
              <a:t>居宅サービス②通所系サービ</a:t>
            </a:r>
            <a:r>
              <a:rPr lang="ja-JP" altLang="en-US" b="1" dirty="0">
                <a:latin typeface="RyoGothicPlusN-Medium"/>
              </a:rPr>
              <a:t>ス</a:t>
            </a:r>
            <a:br>
              <a:rPr lang="en-US" altLang="ja-JP" b="1" i="0" u="none" strike="noStrike" baseline="0" dirty="0"/>
            </a:br>
            <a:r>
              <a:rPr lang="ja-JP" altLang="en-US" sz="3200" b="1" i="0" u="none" strike="noStrike" baseline="0" dirty="0"/>
              <a:t>                                                                          </a:t>
            </a:r>
            <a:r>
              <a:rPr lang="en-US" altLang="ja-JP" sz="3200" i="0" u="none" strike="noStrike" baseline="0" dirty="0">
                <a:latin typeface="RyoGothicPlusN-Medium"/>
              </a:rPr>
              <a:t>p.211</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通所系サービスの種類</a:t>
            </a:r>
            <a:endParaRPr lang="en-US" altLang="ja-JP" sz="2400" b="0" i="0" u="none" strike="noStrike" baseline="0" dirty="0">
              <a:latin typeface="RyoTextPlusN-Light"/>
            </a:endParaRPr>
          </a:p>
          <a:p>
            <a:pPr algn="l"/>
            <a:r>
              <a:rPr lang="ja-JP" altLang="en-US" sz="2400" b="0" i="0" u="none" strike="noStrike" baseline="0" dirty="0">
                <a:latin typeface="RyoTextPlusN-Light"/>
              </a:rPr>
              <a:t>サービスの基本報酬と加算</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97DF180C-3604-4690-91A1-1B422FDEC232}"/>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4709292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dirty="0">
                <a:latin typeface="RyoGothicPlusN-Heavy"/>
              </a:rPr>
              <a:t>35 </a:t>
            </a:r>
            <a:r>
              <a:rPr lang="ja-JP" altLang="en-US" b="1" i="0" u="none" strike="noStrike" baseline="0" dirty="0">
                <a:latin typeface="RyoGothicPlusN-Medium"/>
              </a:rPr>
              <a:t>居宅サービス③短期入所系サービス</a:t>
            </a:r>
            <a:br>
              <a:rPr lang="en-US" altLang="ja-JP" b="1" i="0" u="none" strike="noStrike" baseline="0" dirty="0"/>
            </a:br>
            <a:r>
              <a:rPr lang="ja-JP" altLang="en-US" sz="3200" b="1" i="0" u="none" strike="noStrike" baseline="0" dirty="0"/>
              <a:t>                                                                          </a:t>
            </a:r>
            <a:r>
              <a:rPr lang="en-US" altLang="ja-JP" sz="3200" i="0" u="none" strike="noStrike" baseline="0" dirty="0">
                <a:latin typeface="RyoGothicPlusN-Medium"/>
              </a:rPr>
              <a:t>p.213</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サービスの種類</a:t>
            </a:r>
            <a:endParaRPr lang="en-US" altLang="ja-JP" sz="2400" b="0" i="0" u="none" strike="noStrike" baseline="0" dirty="0">
              <a:latin typeface="RyoTextPlusN-Light"/>
            </a:endParaRPr>
          </a:p>
          <a:p>
            <a:pPr algn="l"/>
            <a:r>
              <a:rPr lang="ja-JP" altLang="en-US" sz="2400" b="0" i="0" u="none" strike="noStrike" baseline="0" dirty="0">
                <a:latin typeface="RyoTextPlusN-Light"/>
              </a:rPr>
              <a:t>緊急時受け入れを評価</a:t>
            </a:r>
            <a:endParaRPr lang="en-US" altLang="ja-JP" sz="2400" b="0" i="0" u="none" strike="noStrike" baseline="0" dirty="0">
              <a:latin typeface="RyoTextPlusN-Light"/>
            </a:endParaRPr>
          </a:p>
          <a:p>
            <a:pPr algn="l"/>
            <a:r>
              <a:rPr lang="ja-JP" altLang="en-US" sz="2400" b="0" i="0" u="none" strike="noStrike" baseline="0" dirty="0">
                <a:latin typeface="RyoTextPlusN-Light"/>
              </a:rPr>
              <a:t>サービスの基本報酬と加算</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18434899-A482-4F2B-B530-3B3D99932F92}"/>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761685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1 </a:t>
            </a:r>
            <a:r>
              <a:rPr lang="ja-JP" altLang="en-US" b="1" i="0" u="none" strike="noStrike" baseline="0" dirty="0">
                <a:latin typeface="RyoGothicPlusN-Medium"/>
              </a:rPr>
              <a:t>社会保険のしくみと考え方</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p.008</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721429"/>
            <a:ext cx="11000233" cy="3494314"/>
          </a:xfrm>
        </p:spPr>
        <p:txBody>
          <a:bodyPr anchor="ctr">
            <a:normAutofit/>
          </a:bodyPr>
          <a:lstStyle/>
          <a:p>
            <a:pPr algn="l"/>
            <a:r>
              <a:rPr lang="ja-JP" altLang="en-US" sz="2400" b="0" i="0" u="none" strike="noStrike" baseline="0" dirty="0">
                <a:latin typeface="RyoTextPlusN-Light"/>
              </a:rPr>
              <a:t>目的に応じてみんなで少しずつ備える</a:t>
            </a:r>
            <a:endParaRPr lang="en-US" altLang="ja-JP" sz="2400" b="0" i="0" u="none" strike="noStrike" baseline="0" dirty="0">
              <a:latin typeface="RyoTextPlusN-Light"/>
            </a:endParaRPr>
          </a:p>
          <a:p>
            <a:pPr algn="l"/>
            <a:r>
              <a:rPr lang="ja-JP" altLang="en-US" sz="2400" b="0" i="0" u="none" strike="noStrike" baseline="0" dirty="0">
                <a:latin typeface="RyoTextPlusN-Light"/>
              </a:rPr>
              <a:t>社会保険は社会保障の</a:t>
            </a:r>
            <a:r>
              <a:rPr lang="en-US" altLang="ja-JP" sz="2400" b="0" i="0" u="none" strike="noStrike" baseline="0" dirty="0">
                <a:latin typeface="RyoTextPlusN-Light"/>
              </a:rPr>
              <a:t>1 </a:t>
            </a:r>
            <a:r>
              <a:rPr lang="ja-JP" altLang="en-US" sz="2400" b="0" i="0" u="none" strike="noStrike" baseline="0" dirty="0">
                <a:latin typeface="RyoTextPlusN-Light"/>
              </a:rPr>
              <a:t>つ</a:t>
            </a:r>
            <a:endParaRPr lang="en-US" altLang="ja-JP" sz="2400" b="0" i="0" u="none" strike="noStrike" baseline="0" dirty="0">
              <a:latin typeface="RyoTextPlusN-Light"/>
            </a:endParaRPr>
          </a:p>
          <a:p>
            <a:pPr algn="l"/>
            <a:r>
              <a:rPr lang="ja-JP" altLang="en-US" sz="2400" b="0" i="0" u="none" strike="noStrike" baseline="0" dirty="0">
                <a:latin typeface="RyoTextPlusN-Light"/>
              </a:rPr>
              <a:t>病気やケガに備える医療保険</a:t>
            </a:r>
            <a:endParaRPr lang="en-US" altLang="ja-JP" sz="2400" b="0" i="0" u="none" strike="noStrike" baseline="0" dirty="0">
              <a:latin typeface="RyoTextPlusN-Light"/>
            </a:endParaRPr>
          </a:p>
          <a:p>
            <a:pPr algn="l"/>
            <a:r>
              <a:rPr lang="ja-JP" altLang="en-US" sz="2400" b="0" i="0" u="none" strike="noStrike" baseline="0" dirty="0">
                <a:latin typeface="RyoTextPlusN-Light"/>
              </a:rPr>
              <a:t>保険料で賄い、給付する</a:t>
            </a:r>
            <a:endParaRPr lang="en-US" altLang="ja-JP" sz="2400" b="0" i="0" u="none" strike="noStrike" baseline="0" dirty="0">
              <a:latin typeface="RyoTextPlusN-Light"/>
            </a:endParaRPr>
          </a:p>
          <a:p>
            <a:pPr algn="l"/>
            <a:r>
              <a:rPr lang="ja-JP" altLang="en-US" sz="2400" b="0" i="0" u="none" strike="noStrike" baseline="0" dirty="0">
                <a:latin typeface="RyoTextPlusN-Light"/>
              </a:rPr>
              <a:t>「使われるお金」に「出し合うお金」が追いつかない</a:t>
            </a:r>
            <a:endParaRPr lang="en-US" altLang="ja-JP" sz="2400" dirty="0">
              <a:latin typeface="RyoTextPlusN-Light"/>
            </a:endParaRPr>
          </a:p>
          <a:p>
            <a:pPr algn="l"/>
            <a:r>
              <a:rPr lang="ja-JP" altLang="en-US" sz="2400" b="0" i="0" u="none" strike="noStrike" baseline="0" dirty="0">
                <a:latin typeface="RyoTextPlusN-Light"/>
              </a:rPr>
              <a:t>社会保険をどうしていけばよいのか？</a:t>
            </a:r>
            <a:endParaRPr lang="en-US" altLang="ja-JP" sz="2400" b="0" i="0" u="none" strike="noStrike" baseline="0" dirty="0">
              <a:latin typeface="RyoTextPlusN-Light"/>
            </a:endParaRPr>
          </a:p>
          <a:p>
            <a:pPr algn="l"/>
            <a:r>
              <a:rPr lang="ja-JP" altLang="en-US" sz="2400" b="0" i="0" u="none" strike="noStrike" baseline="0" dirty="0">
                <a:latin typeface="RyoTextPlusN-Light"/>
              </a:rPr>
              <a:t>国民所得の</a:t>
            </a:r>
            <a:r>
              <a:rPr lang="en-US" altLang="ja-JP" sz="2400" b="0" i="0" u="none" strike="noStrike" baseline="0" dirty="0">
                <a:latin typeface="RyoTextPlusN-Light"/>
              </a:rPr>
              <a:t>3 </a:t>
            </a:r>
            <a:r>
              <a:rPr lang="ja-JP" altLang="en-US" sz="2400" b="0" i="0" u="none" strike="noStrike" baseline="0" dirty="0">
                <a:latin typeface="RyoTextPlusN-Light"/>
              </a:rPr>
              <a:t>分の</a:t>
            </a:r>
            <a:r>
              <a:rPr lang="en-US" altLang="ja-JP" sz="2400" b="0" i="0" u="none" strike="noStrike" baseline="0" dirty="0">
                <a:latin typeface="RyoTextPlusN-Light"/>
              </a:rPr>
              <a:t>1 </a:t>
            </a:r>
            <a:r>
              <a:rPr lang="ja-JP" altLang="en-US" sz="2400" b="0" i="0" u="none" strike="noStrike" baseline="0" dirty="0">
                <a:latin typeface="RyoTextPlusN-Light"/>
              </a:rPr>
              <a:t>が医療・福祉・年金の費用</a:t>
            </a:r>
            <a:endParaRPr lang="ja-JP" altLang="en-US" sz="24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3A1B6AF2-6D47-4503-91CB-18636CC55EFE}"/>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136427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dirty="0">
                <a:latin typeface="RyoGothicPlusN-Heavy"/>
              </a:rPr>
              <a:t>36 </a:t>
            </a:r>
            <a:r>
              <a:rPr lang="ja-JP" altLang="en-US" b="1" i="0" u="none" strike="noStrike" baseline="0" dirty="0"/>
              <a:t>居宅サービス④特定施設入居者生活介護</a:t>
            </a:r>
            <a:br>
              <a:rPr lang="en-US" altLang="ja-JP" b="1" i="0" u="none" strike="noStrike" baseline="0" dirty="0"/>
            </a:br>
            <a:r>
              <a:rPr lang="ja-JP" altLang="en-US" sz="3200" b="1" i="0" u="none" strike="noStrike" baseline="0" dirty="0"/>
              <a:t>                                                                          </a:t>
            </a:r>
            <a:r>
              <a:rPr lang="en-US" altLang="ja-JP" sz="3200" i="0" u="none" strike="noStrike" baseline="0" dirty="0">
                <a:latin typeface="RyoGothicPlusN-Medium"/>
              </a:rPr>
              <a:t>p.215</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サービスの基本報酬と加算</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E11755F4-2276-411B-9870-0DAE1E35AC42}"/>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5022153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59344"/>
          </a:xfrm>
        </p:spPr>
        <p:txBody>
          <a:bodyPr anchor="ctr">
            <a:normAutofit/>
          </a:bodyPr>
          <a:lstStyle/>
          <a:p>
            <a:r>
              <a:rPr lang="en-US" altLang="ja-JP" b="1" dirty="0">
                <a:latin typeface="RyoGothicPlusN-Heavy"/>
              </a:rPr>
              <a:t>37 </a:t>
            </a:r>
            <a:r>
              <a:rPr lang="ja-JP" altLang="en-US" b="1" i="0" u="none" strike="noStrike" baseline="0" dirty="0"/>
              <a:t>居宅サービス</a:t>
            </a:r>
            <a:r>
              <a:rPr lang="ja-JP" altLang="en-US" b="1" dirty="0"/>
              <a:t>⑤</a:t>
            </a:r>
            <a:r>
              <a:rPr lang="ja-JP" altLang="en-US" b="1" i="0" u="none" strike="noStrike" baseline="0" dirty="0"/>
              <a:t>福祉用具貸与・特定福祉</a:t>
            </a:r>
            <a:br>
              <a:rPr lang="en-US" altLang="ja-JP" b="0" i="0" u="none" strike="noStrike" baseline="0" dirty="0">
                <a:latin typeface="RyoGothicPlusN-Medium"/>
              </a:rPr>
            </a:br>
            <a:r>
              <a:rPr lang="ja-JP" altLang="en-US" b="0" i="0" u="none" strike="noStrike" baseline="0" dirty="0">
                <a:latin typeface="RyoGothicPlusN-Medium"/>
              </a:rPr>
              <a:t>　 </a:t>
            </a:r>
            <a:r>
              <a:rPr lang="ja-JP" altLang="en-US" b="1" i="0" u="none" strike="noStrike" baseline="0" dirty="0">
                <a:latin typeface="RyoGothicPlusN-Medium"/>
              </a:rPr>
              <a:t>用具販売</a:t>
            </a:r>
            <a:r>
              <a:rPr lang="en-US" altLang="ja-JP" sz="3200" b="1" dirty="0">
                <a:latin typeface="RyoGothicPlusN-Medium"/>
              </a:rPr>
              <a:t>                                                             </a:t>
            </a:r>
            <a:r>
              <a:rPr lang="en-US" altLang="ja-JP" sz="3200" i="0" u="none" strike="noStrike" baseline="0" dirty="0">
                <a:latin typeface="RyoGothicPlusN-Medium"/>
              </a:rPr>
              <a:t>p.217</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サービスの基本報酬と加算</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307F7054-CA28-4D82-B3E3-E6B48AB1C037}"/>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34919420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dirty="0">
                <a:latin typeface="RyoGothicPlusN-Heavy"/>
              </a:rPr>
              <a:t>38 </a:t>
            </a:r>
            <a:r>
              <a:rPr lang="ja-JP" altLang="en-US" b="1" dirty="0">
                <a:latin typeface="RyoGothicPlusN-Medium"/>
              </a:rPr>
              <a:t>施設</a:t>
            </a:r>
            <a:r>
              <a:rPr lang="ja-JP" altLang="en-US" b="1" i="0" u="none" strike="noStrike" baseline="0" dirty="0">
                <a:latin typeface="RyoGothicPlusN-Medium"/>
              </a:rPr>
              <a:t>サービス（介護保険施設）</a:t>
            </a:r>
            <a:br>
              <a:rPr lang="en-US" altLang="ja-JP" b="1" i="0" u="none" strike="noStrike" baseline="0" dirty="0"/>
            </a:br>
            <a:r>
              <a:rPr lang="ja-JP" altLang="en-US" sz="3200" b="1" i="0" u="none" strike="noStrike" baseline="0" dirty="0"/>
              <a:t>                                                                          </a:t>
            </a:r>
            <a:r>
              <a:rPr lang="en-US" altLang="ja-JP" sz="3200" i="0" u="none" strike="noStrike" baseline="0" dirty="0">
                <a:latin typeface="RyoGothicPlusN-Medium"/>
              </a:rPr>
              <a:t>p.219</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介護老人福祉施設（特別養護老人ホーム：特養）</a:t>
            </a:r>
            <a:endParaRPr lang="en-US" altLang="ja-JP" sz="2400" b="0" i="0" u="none" strike="noStrike" baseline="0" dirty="0">
              <a:latin typeface="RyoTextPlusN-Light"/>
            </a:endParaRPr>
          </a:p>
          <a:p>
            <a:pPr algn="l"/>
            <a:r>
              <a:rPr lang="ja-JP" altLang="en-US" sz="2400" b="0" i="0" u="none" strike="noStrike" baseline="0" dirty="0">
                <a:latin typeface="RyoTextPlusN-Light"/>
              </a:rPr>
              <a:t>介護老人保健施設（老健）</a:t>
            </a:r>
            <a:endParaRPr lang="en-US" altLang="ja-JP" sz="2400" b="0" i="0" u="none" strike="noStrike" baseline="0" dirty="0">
              <a:latin typeface="RyoTextPlusN-Light"/>
            </a:endParaRPr>
          </a:p>
          <a:p>
            <a:pPr algn="l"/>
            <a:r>
              <a:rPr lang="ja-JP" altLang="en-US" sz="2400" b="0" i="0" u="none" strike="noStrike" baseline="0" dirty="0">
                <a:latin typeface="RyoTextPlusN-Light"/>
              </a:rPr>
              <a:t>介護療養型医療施設（病院・診療所）</a:t>
            </a:r>
            <a:endParaRPr lang="en-US" altLang="ja-JP" sz="2400" b="0" i="0" u="none" strike="noStrike" baseline="0" dirty="0">
              <a:latin typeface="RyoTextPlusN-Light"/>
            </a:endParaRPr>
          </a:p>
          <a:p>
            <a:pPr algn="l"/>
            <a:r>
              <a:rPr lang="ja-JP" altLang="en-US" sz="2400" b="0" i="0" u="none" strike="noStrike" baseline="0" dirty="0">
                <a:latin typeface="RyoTextPlusN-Light"/>
              </a:rPr>
              <a:t>介護医療院（病院・診療所）</a:t>
            </a:r>
            <a:endParaRPr lang="en-US" altLang="ja-JP" sz="2400" b="0" i="0" u="none" strike="noStrike" baseline="0" dirty="0">
              <a:latin typeface="RyoTextPlusN-Light"/>
            </a:endParaRPr>
          </a:p>
          <a:p>
            <a:pPr algn="l"/>
            <a:r>
              <a:rPr lang="ja-JP" altLang="en-US" sz="2400" b="0" i="0" u="none" strike="noStrike" baseline="0" dirty="0">
                <a:latin typeface="RyoTextPlusN-Light"/>
              </a:rPr>
              <a:t>サービスの基本報酬と加算</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83B01A8F-C13C-472C-BD66-239419A4C0EE}"/>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3878657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dirty="0">
                <a:latin typeface="RyoGothicPlusN-Heavy"/>
              </a:rPr>
              <a:t>39 </a:t>
            </a:r>
            <a:r>
              <a:rPr lang="ja-JP" altLang="en-US" b="1" i="0" u="none" strike="noStrike" baseline="0" dirty="0">
                <a:latin typeface="RyoGothicPlusN-Medium"/>
              </a:rPr>
              <a:t>地域密着型サービス</a:t>
            </a:r>
            <a:br>
              <a:rPr lang="en-US" altLang="ja-JP" sz="3200" b="1" dirty="0">
                <a:latin typeface="RyoGothicPlusN-Medium"/>
              </a:rPr>
            </a:br>
            <a:r>
              <a:rPr lang="ja-JP" altLang="en-US" sz="3200" b="1" i="0" u="none" strike="noStrike" baseline="0" dirty="0"/>
              <a:t>                                                                          </a:t>
            </a:r>
            <a:r>
              <a:rPr lang="en-US" altLang="ja-JP" sz="3200" i="0" u="none" strike="noStrike" baseline="0" dirty="0">
                <a:latin typeface="RyoGothicPlusN-Medium"/>
              </a:rPr>
              <a:t>p.223</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介護老人福祉施設（特別養護老人ホーム：特養）</a:t>
            </a:r>
            <a:endParaRPr lang="en-US" altLang="ja-JP" sz="2400" b="0" i="0" u="none" strike="noStrike" baseline="0" dirty="0">
              <a:latin typeface="RyoTextPlusN-Light"/>
            </a:endParaRPr>
          </a:p>
          <a:p>
            <a:pPr algn="l"/>
            <a:r>
              <a:rPr lang="ja-JP" altLang="en-US" sz="2400" b="0" i="0" u="none" strike="noStrike" baseline="0" dirty="0">
                <a:latin typeface="RyoTextPlusN-Light"/>
              </a:rPr>
              <a:t>介護老人保健施設（老健）</a:t>
            </a:r>
            <a:endParaRPr lang="en-US" altLang="ja-JP" sz="2400" b="0" i="0" u="none" strike="noStrike" baseline="0" dirty="0">
              <a:latin typeface="RyoTextPlusN-Light"/>
            </a:endParaRPr>
          </a:p>
          <a:p>
            <a:pPr algn="l"/>
            <a:r>
              <a:rPr lang="ja-JP" altLang="en-US" sz="2400" b="0" i="0" u="none" strike="noStrike" baseline="0" dirty="0">
                <a:latin typeface="RyoTextPlusN-Light"/>
              </a:rPr>
              <a:t>介護療養型医療施設（病院・診療所）</a:t>
            </a:r>
            <a:endParaRPr lang="en-US" altLang="ja-JP" sz="2400" b="0" i="0" u="none" strike="noStrike" baseline="0" dirty="0">
              <a:latin typeface="RyoTextPlusN-Light"/>
            </a:endParaRPr>
          </a:p>
          <a:p>
            <a:pPr algn="l"/>
            <a:r>
              <a:rPr lang="ja-JP" altLang="en-US" sz="2400" b="0" i="0" u="none" strike="noStrike" baseline="0" dirty="0">
                <a:latin typeface="RyoTextPlusN-Light"/>
              </a:rPr>
              <a:t>介護医療院（病院・診療所）</a:t>
            </a:r>
            <a:endParaRPr lang="en-US" altLang="ja-JP" sz="2400" b="0" i="0" u="none" strike="noStrike" baseline="0" dirty="0">
              <a:latin typeface="RyoTextPlusN-Light"/>
            </a:endParaRPr>
          </a:p>
          <a:p>
            <a:pPr algn="l"/>
            <a:r>
              <a:rPr lang="ja-JP" altLang="en-US" sz="2400" b="0" i="0" u="none" strike="noStrike" baseline="0" dirty="0">
                <a:latin typeface="RyoTextPlusN-Light"/>
              </a:rPr>
              <a:t>サービスの基本報酬と加算</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21EB0349-EAE3-494B-95FA-00B870CB83E9}"/>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14793054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dirty="0">
                <a:latin typeface="RyoGothicPlusN-Heavy"/>
              </a:rPr>
              <a:t>40 </a:t>
            </a:r>
            <a:r>
              <a:rPr lang="ja-JP" altLang="en-US" b="1" dirty="0">
                <a:latin typeface="RyoGothicPlusN-Medium"/>
              </a:rPr>
              <a:t>介護予防</a:t>
            </a:r>
            <a:r>
              <a:rPr lang="ja-JP" altLang="en-US" b="1" i="0" u="none" strike="noStrike" baseline="0" dirty="0">
                <a:latin typeface="RyoGothicPlusN-Medium"/>
              </a:rPr>
              <a:t>サービス</a:t>
            </a:r>
            <a:br>
              <a:rPr lang="en-US" altLang="ja-JP" sz="3200" b="1" dirty="0">
                <a:latin typeface="RyoGothicPlusN-Medium"/>
              </a:rPr>
            </a:br>
            <a:r>
              <a:rPr lang="ja-JP" altLang="en-US" sz="3200" b="1" i="0" u="none" strike="noStrike" baseline="0" dirty="0"/>
              <a:t>                                                                          </a:t>
            </a:r>
            <a:r>
              <a:rPr lang="en-US" altLang="ja-JP" sz="3200" i="0" u="none" strike="noStrike" baseline="0" dirty="0">
                <a:latin typeface="RyoGothicPlusN-Medium"/>
              </a:rPr>
              <a:t>p.226</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介護老人福祉施設（特別養護老人ホーム：特養）</a:t>
            </a:r>
            <a:endParaRPr lang="en-US" altLang="ja-JP" sz="2400" b="0" i="0" u="none" strike="noStrike" baseline="0" dirty="0">
              <a:latin typeface="RyoTextPlusN-Light"/>
            </a:endParaRPr>
          </a:p>
          <a:p>
            <a:pPr algn="l"/>
            <a:r>
              <a:rPr lang="ja-JP" altLang="en-US" sz="2400" b="0" i="0" u="none" strike="noStrike" baseline="0" dirty="0">
                <a:latin typeface="RyoTextPlusN-Light"/>
              </a:rPr>
              <a:t>介護老人保健施設（老健）</a:t>
            </a:r>
            <a:endParaRPr lang="en-US" altLang="ja-JP" sz="2400" b="0" i="0" u="none" strike="noStrike" baseline="0" dirty="0">
              <a:latin typeface="RyoTextPlusN-Light"/>
            </a:endParaRPr>
          </a:p>
          <a:p>
            <a:pPr algn="l"/>
            <a:r>
              <a:rPr lang="ja-JP" altLang="en-US" sz="2400" b="0" i="0" u="none" strike="noStrike" baseline="0" dirty="0">
                <a:latin typeface="RyoTextPlusN-Light"/>
              </a:rPr>
              <a:t>介護療養型医療施設（病院・診療所）</a:t>
            </a:r>
            <a:endParaRPr lang="en-US" altLang="ja-JP" sz="2400" b="0" i="0" u="none" strike="noStrike" baseline="0" dirty="0">
              <a:latin typeface="RyoTextPlusN-Light"/>
            </a:endParaRPr>
          </a:p>
          <a:p>
            <a:pPr algn="l"/>
            <a:r>
              <a:rPr lang="ja-JP" altLang="en-US" sz="2400" b="0" i="0" u="none" strike="noStrike" baseline="0" dirty="0">
                <a:latin typeface="RyoTextPlusN-Light"/>
              </a:rPr>
              <a:t>介護医療院（病院・診療所）</a:t>
            </a:r>
            <a:endParaRPr lang="en-US" altLang="ja-JP" sz="2400" b="0" i="0" u="none" strike="noStrike" baseline="0" dirty="0">
              <a:latin typeface="RyoTextPlusN-Light"/>
            </a:endParaRPr>
          </a:p>
          <a:p>
            <a:pPr algn="l"/>
            <a:r>
              <a:rPr lang="ja-JP" altLang="en-US" sz="2400" b="0" i="0" u="none" strike="noStrike" baseline="0" dirty="0">
                <a:latin typeface="RyoTextPlusN-Light"/>
              </a:rPr>
              <a:t>サービスの基本報酬と加算</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13822C41-4A32-4822-904B-3B8C0A0E5297}"/>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28698590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A6836E-C603-43CB-9DA7-89D8E3FA3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96007DD-F9BF-4F0F-B8C6-C514B28419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タイトル 1">
            <a:extLst>
              <a:ext uri="{FF2B5EF4-FFF2-40B4-BE49-F238E27FC236}">
                <a16:creationId xmlns:a16="http://schemas.microsoft.com/office/drawing/2014/main" id="{6059C89A-E7E6-41B7-B420-867AABFF6567}"/>
              </a:ext>
            </a:extLst>
          </p:cNvPr>
          <p:cNvSpPr>
            <a:spLocks noGrp="1"/>
          </p:cNvSpPr>
          <p:nvPr>
            <p:ph type="title"/>
          </p:nvPr>
        </p:nvSpPr>
        <p:spPr>
          <a:xfrm>
            <a:off x="753925" y="801512"/>
            <a:ext cx="10684151" cy="1855706"/>
          </a:xfrm>
        </p:spPr>
        <p:txBody>
          <a:bodyPr vert="horz" lIns="91440" tIns="45720" rIns="91440" bIns="45720" rtlCol="0" anchor="b">
            <a:normAutofit/>
          </a:bodyPr>
          <a:lstStyle/>
          <a:p>
            <a:r>
              <a:rPr lang="ja-JP" altLang="en-US" sz="5400" b="1" dirty="0">
                <a:latin typeface="RyoGothicPlusN-Light"/>
              </a:rPr>
              <a:t>  </a:t>
            </a:r>
            <a:r>
              <a:rPr lang="ja-JP" altLang="en-US" sz="6000" b="1" dirty="0">
                <a:latin typeface="RyoGothicPlusN-Light"/>
              </a:rPr>
              <a:t>参考</a:t>
            </a:r>
            <a:br>
              <a:rPr lang="en-US" altLang="ja-JP" sz="5400" b="0" i="0" u="none" strike="noStrike" baseline="0" dirty="0">
                <a:latin typeface="RyoGothicPlusN-Light"/>
              </a:rPr>
            </a:br>
            <a:r>
              <a:rPr lang="ja-JP" altLang="en-US" sz="3200" b="0" i="0" u="none" strike="noStrike" baseline="0" dirty="0">
                <a:latin typeface="RyoGothicPlusN-Light"/>
              </a:rPr>
              <a:t>　　　　　　　　　　　　　　　　　　　　 </a:t>
            </a:r>
            <a:r>
              <a:rPr lang="en-US" altLang="ja-JP" sz="3200" i="0" u="none" strike="noStrike" baseline="0" dirty="0">
                <a:latin typeface="RyoGothicPlusN-Bold"/>
              </a:rPr>
              <a:t>p.</a:t>
            </a:r>
            <a:r>
              <a:rPr lang="en-US" altLang="ja-JP" sz="3200" b="0" i="0" u="none" strike="noStrike" baseline="0" dirty="0">
                <a:latin typeface="AvenirLTStd-Heavy"/>
              </a:rPr>
              <a:t> </a:t>
            </a:r>
            <a:r>
              <a:rPr lang="en-US" altLang="ja-JP" sz="3200" dirty="0">
                <a:latin typeface="AvenirLTStd-Heavy"/>
              </a:rPr>
              <a:t>229</a:t>
            </a:r>
            <a:endParaRPr kumimoji="1" lang="en-US" altLang="ja-JP" sz="3200" kern="1200" dirty="0">
              <a:solidFill>
                <a:schemeClr val="tx2"/>
              </a:solidFill>
              <a:latin typeface="+mj-lt"/>
              <a:ea typeface="+mj-ea"/>
              <a:cs typeface="+mj-cs"/>
            </a:endParaRPr>
          </a:p>
        </p:txBody>
      </p:sp>
      <p:grpSp>
        <p:nvGrpSpPr>
          <p:cNvPr id="12" name="Group 11">
            <a:extLst>
              <a:ext uri="{FF2B5EF4-FFF2-40B4-BE49-F238E27FC236}">
                <a16:creationId xmlns:a16="http://schemas.microsoft.com/office/drawing/2014/main" id="{8A0FAFCA-5C96-453B-83B7-A9AEF7F189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4A0F84AE-A24D-4353-B1BA-BD80DAA38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F093259-3E74-43A1-944B-B106C8105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AA28A35-1E54-4054-BB95-42FAFA13A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BA3A17F-F3BD-4B94-9CC8-006700210F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CD0398DD-AD75-4E2B-A3C6-35073082A8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5" y="3658536"/>
            <a:ext cx="3655725" cy="2743201"/>
            <a:chOff x="-305" y="-1"/>
            <a:chExt cx="3832880" cy="2876136"/>
          </a:xfrm>
        </p:grpSpPr>
        <p:sp>
          <p:nvSpPr>
            <p:cNvPr id="19" name="Freeform: Shape 18">
              <a:extLst>
                <a:ext uri="{FF2B5EF4-FFF2-40B4-BE49-F238E27FC236}">
                  <a16:creationId xmlns:a16="http://schemas.microsoft.com/office/drawing/2014/main" id="{03E4F247-A844-4CD1-A37E-B7EA0DA2D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E2387B1B-D4D3-493F-8D7A-C7A89DBD4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3404477-1F13-4859-84DA-12A303AC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B8C62FD-B708-4F00-80BB-1250C6011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フッター プレースホルダー 2">
            <a:extLst>
              <a:ext uri="{FF2B5EF4-FFF2-40B4-BE49-F238E27FC236}">
                <a16:creationId xmlns:a16="http://schemas.microsoft.com/office/drawing/2014/main" id="{4FBF75EB-2595-4990-84FA-AA4FE4EA8031}"/>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7360492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ja-JP" altLang="en-US" b="1" dirty="0">
                <a:latin typeface="RyoGothicPlusN-Heavy"/>
              </a:rPr>
              <a:t>参</a:t>
            </a:r>
            <a:r>
              <a:rPr lang="en-US" altLang="ja-JP" b="1" dirty="0">
                <a:latin typeface="RyoGothicPlusN-Heavy"/>
              </a:rPr>
              <a:t>-1 </a:t>
            </a:r>
            <a:r>
              <a:rPr lang="ja-JP" altLang="en-US" b="1" i="0" u="none" strike="noStrike" baseline="0" dirty="0">
                <a:latin typeface="RyoGothicPlusN-Medium"/>
              </a:rPr>
              <a:t>周産期関連の診療報酬</a:t>
            </a:r>
            <a:br>
              <a:rPr lang="en-US" altLang="ja-JP" sz="3200" b="1" dirty="0">
                <a:latin typeface="RyoGothicPlusN-Medium"/>
              </a:rPr>
            </a:br>
            <a:r>
              <a:rPr lang="ja-JP" altLang="en-US" sz="3200" b="1" i="0" u="none" strike="noStrike" baseline="0" dirty="0"/>
              <a:t>                                                                          </a:t>
            </a:r>
            <a:r>
              <a:rPr lang="en-US" altLang="ja-JP" sz="3200" i="0" u="none" strike="noStrike" baseline="0" dirty="0">
                <a:latin typeface="RyoGothicPlusN-Medium"/>
              </a:rPr>
              <a:t>p.230</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6" y="2721429"/>
            <a:ext cx="11255069" cy="3494314"/>
          </a:xfrm>
        </p:spPr>
        <p:txBody>
          <a:bodyPr anchor="ctr">
            <a:normAutofit/>
          </a:bodyPr>
          <a:lstStyle/>
          <a:p>
            <a:pPr algn="l"/>
            <a:r>
              <a:rPr lang="ja-JP" altLang="en-US" sz="2400" b="0" i="0" u="none" strike="noStrike" baseline="0" dirty="0">
                <a:latin typeface="RyoTextPlusN-Light"/>
              </a:rPr>
              <a:t>診療報酬と妊娠・出産</a:t>
            </a:r>
            <a:endParaRPr lang="en-US" altLang="ja-JP" sz="2400" b="0" i="0" u="none" strike="noStrike" baseline="0" dirty="0">
              <a:latin typeface="RyoTextPlusN-Light"/>
            </a:endParaRPr>
          </a:p>
          <a:p>
            <a:pPr algn="l"/>
            <a:r>
              <a:rPr lang="ja-JP" altLang="en-US" sz="2400" b="0" i="0" u="none" strike="noStrike" baseline="0" dirty="0">
                <a:latin typeface="RyoTextPlusN-Light"/>
              </a:rPr>
              <a:t>妊産婦に対する保健事業</a:t>
            </a:r>
            <a:endParaRPr lang="en-US" altLang="ja-JP" sz="2400" b="0" i="0" u="none" strike="noStrike" baseline="0" dirty="0">
              <a:latin typeface="RyoTextPlusN-Light"/>
            </a:endParaRPr>
          </a:p>
          <a:p>
            <a:pPr algn="l"/>
            <a:r>
              <a:rPr lang="ja-JP" altLang="en-US" sz="2400" b="0" i="0" u="none" strike="noStrike" baseline="0" dirty="0">
                <a:latin typeface="RyoTextPlusN-Light"/>
              </a:rPr>
              <a:t>周産期医療と診療報酬</a:t>
            </a:r>
            <a:endParaRPr lang="en-US" altLang="ja-JP" sz="2400" b="0" i="0" u="none" strike="noStrike" baseline="0" dirty="0">
              <a:latin typeface="RyoTextPlusN-Light"/>
            </a:endParaRPr>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F3FD317D-8972-4D6F-B397-5DF7C3A73640}"/>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3974789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2 </a:t>
            </a:r>
            <a:r>
              <a:rPr lang="ja-JP" altLang="en-US" b="1" i="0" u="none" strike="noStrike" baseline="0" dirty="0">
                <a:latin typeface="RyoGothicPlusN-Medium"/>
              </a:rPr>
              <a:t>保健、医療、福祉の違い</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p.012</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721429"/>
            <a:ext cx="11000233" cy="3494314"/>
          </a:xfrm>
        </p:spPr>
        <p:txBody>
          <a:bodyPr anchor="ctr">
            <a:normAutofit/>
          </a:bodyPr>
          <a:lstStyle/>
          <a:p>
            <a:pPr algn="l"/>
            <a:r>
              <a:rPr lang="ja-JP" altLang="en-US" sz="2400" b="0" i="0" u="none" strike="noStrike" baseline="0" dirty="0">
                <a:latin typeface="RyoTextPlusN-Light"/>
              </a:rPr>
              <a:t>保健、医療、福祉の違いとは？</a:t>
            </a:r>
            <a:endParaRPr lang="en-US" altLang="ja-JP" sz="2400" b="0" i="0" u="none" strike="noStrike" baseline="0" dirty="0">
              <a:latin typeface="RyoTextPlusN-Light"/>
            </a:endParaRPr>
          </a:p>
          <a:p>
            <a:pPr algn="l"/>
            <a:r>
              <a:rPr lang="ja-JP" altLang="en-US" sz="2400" b="0" i="0" u="none" strike="noStrike" baseline="0" dirty="0">
                <a:latin typeface="RyoTextPlusN-Light"/>
              </a:rPr>
              <a:t>保健、医療、福祉の中身</a:t>
            </a:r>
            <a:endParaRPr lang="ja-JP" altLang="en-US" sz="24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4069A6DE-7FD2-4989-A0E3-91F5964D09FB}"/>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1868539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3 </a:t>
            </a:r>
            <a:r>
              <a:rPr lang="ja-JP" altLang="en-US" b="1" i="0" u="none" strike="noStrike" baseline="0" dirty="0">
                <a:latin typeface="RyoGothicPlusN-Medium"/>
              </a:rPr>
              <a:t>医療保険のしくみと考え方</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p.014</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721429"/>
            <a:ext cx="11000233" cy="3494314"/>
          </a:xfrm>
        </p:spPr>
        <p:txBody>
          <a:bodyPr anchor="ctr">
            <a:normAutofit/>
          </a:bodyPr>
          <a:lstStyle/>
          <a:p>
            <a:pPr algn="l"/>
            <a:r>
              <a:rPr lang="ja-JP" altLang="en-US" sz="2400" b="0" i="0" u="none" strike="noStrike" baseline="0" dirty="0">
                <a:latin typeface="RyoTextPlusN-Light"/>
              </a:rPr>
              <a:t>職業などにより異なる</a:t>
            </a:r>
            <a:endParaRPr lang="en-US" altLang="ja-JP" sz="2400" b="0" i="0" u="none" strike="noStrike" baseline="0" dirty="0">
              <a:latin typeface="RyoTextPlusN-Light"/>
            </a:endParaRPr>
          </a:p>
          <a:p>
            <a:pPr algn="l"/>
            <a:r>
              <a:rPr lang="ja-JP" altLang="en-US" sz="2400" b="0" i="0" u="none" strike="noStrike" baseline="0" dirty="0">
                <a:latin typeface="RyoTextPlusN-Light"/>
              </a:rPr>
              <a:t>医療保険のしくみ</a:t>
            </a:r>
            <a:endParaRPr lang="en-US" altLang="ja-JP" sz="2400" b="0" i="0" u="none" strike="noStrike" baseline="0" dirty="0">
              <a:latin typeface="RyoTextPlusN-Light"/>
            </a:endParaRPr>
          </a:p>
          <a:p>
            <a:pPr algn="l"/>
            <a:r>
              <a:rPr lang="ja-JP" altLang="en-US" sz="2400" b="0" i="0" u="none" strike="noStrike" baseline="0" dirty="0">
                <a:latin typeface="RyoTextPlusN-Light"/>
              </a:rPr>
              <a:t>医療保険のお金の流れ</a:t>
            </a:r>
            <a:endParaRPr lang="en-US" altLang="ja-JP" sz="2400" b="0" i="0" u="none" strike="noStrike" baseline="0" dirty="0">
              <a:latin typeface="RyoTextPlusN-Light"/>
            </a:endParaRPr>
          </a:p>
          <a:p>
            <a:pPr algn="l"/>
            <a:r>
              <a:rPr lang="ja-JP" altLang="en-US" sz="2400" b="0" i="0" u="none" strike="noStrike" baseline="0" dirty="0">
                <a:latin typeface="RyoTextPlusN-Light"/>
              </a:rPr>
              <a:t>支払基金・国保連による請求内容の審査</a:t>
            </a:r>
            <a:endParaRPr lang="ja-JP" altLang="en-US" sz="24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3F490CE1-1F52-438C-8BE2-08C3B2457293}"/>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1692206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4 </a:t>
            </a:r>
            <a:r>
              <a:rPr lang="ja-JP" altLang="en-US" b="1" i="0" u="none" strike="noStrike" baseline="0" dirty="0">
                <a:latin typeface="RyoGothicPlusN-Medium"/>
              </a:rPr>
              <a:t>保険診療の中身と範囲</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p.018</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721429"/>
            <a:ext cx="11000233" cy="3494314"/>
          </a:xfrm>
        </p:spPr>
        <p:txBody>
          <a:bodyPr anchor="ctr">
            <a:normAutofit/>
          </a:bodyPr>
          <a:lstStyle/>
          <a:p>
            <a:pPr algn="l"/>
            <a:r>
              <a:rPr lang="ja-JP" altLang="en-US" sz="2400" b="0" i="0" u="none" strike="noStrike" baseline="0" dirty="0">
                <a:latin typeface="RyoTextPlusN-Light"/>
              </a:rPr>
              <a:t>保険証が使えるのはどんなとき？</a:t>
            </a:r>
            <a:endParaRPr lang="en-US" altLang="ja-JP" sz="2400" b="0" i="0" u="none" strike="noStrike" baseline="0" dirty="0">
              <a:latin typeface="RyoTextPlusN-Light"/>
            </a:endParaRPr>
          </a:p>
          <a:p>
            <a:pPr algn="l"/>
            <a:r>
              <a:rPr lang="ja-JP" altLang="en-US" sz="2400" b="0" i="0" u="none" strike="noStrike" baseline="0" dirty="0">
                <a:latin typeface="RyoTextPlusN-Light"/>
              </a:rPr>
              <a:t>保険診療と自由診療</a:t>
            </a:r>
            <a:endParaRPr lang="en-US" altLang="ja-JP" sz="2400" b="0" i="0" u="none" strike="noStrike" baseline="0" dirty="0">
              <a:latin typeface="RyoTextPlusN-Light"/>
            </a:endParaRPr>
          </a:p>
          <a:p>
            <a:pPr algn="l"/>
            <a:r>
              <a:rPr lang="ja-JP" altLang="en-US" sz="2400" b="0" i="0" u="none" strike="noStrike" baseline="0" dirty="0">
                <a:latin typeface="RyoTextPlusN-Light"/>
              </a:rPr>
              <a:t>混合診療の禁止</a:t>
            </a:r>
            <a:endParaRPr lang="en-US" altLang="ja-JP" sz="2400" b="0" i="0" u="none" strike="noStrike" baseline="0" dirty="0">
              <a:latin typeface="RyoTextPlusN-Light"/>
            </a:endParaRPr>
          </a:p>
          <a:p>
            <a:pPr algn="l"/>
            <a:r>
              <a:rPr lang="ja-JP" altLang="en-US" sz="2400" b="0" i="0" u="none" strike="noStrike" baseline="0" dirty="0">
                <a:latin typeface="RyoTextPlusN-Light"/>
              </a:rPr>
              <a:t>医療保険が使える医療とは？</a:t>
            </a:r>
            <a:endParaRPr lang="en-US" altLang="ja-JP" sz="2400" b="0" i="0" u="none" strike="noStrike" baseline="0" dirty="0">
              <a:latin typeface="RyoTextPlusN-Light"/>
            </a:endParaRPr>
          </a:p>
          <a:p>
            <a:pPr algn="l"/>
            <a:r>
              <a:rPr lang="ja-JP" altLang="en-US" sz="2400" b="0" i="0" u="none" strike="noStrike" baseline="0" dirty="0">
                <a:latin typeface="RyoTextPlusN-Light"/>
              </a:rPr>
              <a:t>保険外併用療養費制度：限定的に保険診療との併用を認める</a:t>
            </a:r>
            <a:endParaRPr lang="en-US" altLang="ja-JP" sz="2400" dirty="0">
              <a:latin typeface="RyoTextPlusN-Light"/>
            </a:endParaRPr>
          </a:p>
          <a:p>
            <a:pPr algn="l"/>
            <a:r>
              <a:rPr lang="ja-JP" altLang="en-US" sz="2400" b="0" i="0" u="none" strike="noStrike" baseline="0" dirty="0">
                <a:latin typeface="RyoTextPlusN-Light"/>
              </a:rPr>
              <a:t>医療機関は保険者に代わって医療サービスを提供</a:t>
            </a:r>
            <a:endParaRPr lang="en-US" altLang="ja-JP" sz="2400" b="0" i="0" u="none" strike="noStrike" baseline="0" dirty="0">
              <a:latin typeface="RyoTextPlusN-Light"/>
            </a:endParaRPr>
          </a:p>
          <a:p>
            <a:pPr algn="l"/>
            <a:r>
              <a:rPr lang="ja-JP" altLang="en-US" sz="2400" b="0" i="0" u="none" strike="noStrike" baseline="0" dirty="0">
                <a:latin typeface="RyoTextPlusN-Light"/>
              </a:rPr>
              <a:t>中医協：「療養の給付」の中身と価格を決める</a:t>
            </a:r>
            <a:endParaRPr lang="ja-JP" altLang="en-US" sz="32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7A6B628D-D23B-412A-9330-F9D5FDF956C7}"/>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3219025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8" name="Rectangle 7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7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タイトル 56">
            <a:extLst>
              <a:ext uri="{FF2B5EF4-FFF2-40B4-BE49-F238E27FC236}">
                <a16:creationId xmlns:a16="http://schemas.microsoft.com/office/drawing/2014/main" id="{CB3184EF-0278-494F-B6C6-9FA297952A04}"/>
              </a:ext>
            </a:extLst>
          </p:cNvPr>
          <p:cNvSpPr>
            <a:spLocks noGrp="1"/>
          </p:cNvSpPr>
          <p:nvPr>
            <p:ph type="title"/>
          </p:nvPr>
        </p:nvSpPr>
        <p:spPr>
          <a:xfrm>
            <a:off x="594360" y="339117"/>
            <a:ext cx="11003280" cy="1619890"/>
          </a:xfrm>
        </p:spPr>
        <p:txBody>
          <a:bodyPr anchor="ctr">
            <a:normAutofit/>
          </a:bodyPr>
          <a:lstStyle/>
          <a:p>
            <a:r>
              <a:rPr lang="en-US" altLang="ja-JP" b="1" i="0" u="none" strike="noStrike" baseline="0" dirty="0">
                <a:latin typeface="RyoGothicPlusN-Heavy"/>
              </a:rPr>
              <a:t>5 </a:t>
            </a:r>
            <a:r>
              <a:rPr lang="ja-JP" altLang="en-US" b="1" i="0" u="none" strike="noStrike" baseline="0" dirty="0">
                <a:latin typeface="RyoGothicPlusN-Medium"/>
              </a:rPr>
              <a:t>介護保険のしくみと考え方</a:t>
            </a:r>
            <a:br>
              <a:rPr lang="en-US" altLang="ja-JP" b="1" i="0" u="none" strike="noStrike" baseline="0" dirty="0">
                <a:latin typeface="RyoGothicPlusN-Medium"/>
              </a:rPr>
            </a:br>
            <a:r>
              <a:rPr lang="en-US" altLang="ja-JP" b="1" i="0" u="none" strike="noStrike" baseline="0" dirty="0">
                <a:latin typeface="RyoGothicPlusN-Medium"/>
              </a:rPr>
              <a:t>                                                                   </a:t>
            </a:r>
            <a:r>
              <a:rPr lang="en-US" altLang="ja-JP" sz="3200" i="0" u="none" strike="noStrike" baseline="0" dirty="0">
                <a:latin typeface="RyoGothicPlusN-Medium"/>
              </a:rPr>
              <a:t>p.023</a:t>
            </a:r>
            <a:endParaRPr lang="ja-JP" altLang="en-US" sz="3200" dirty="0"/>
          </a:p>
        </p:txBody>
      </p:sp>
      <p:grpSp>
        <p:nvGrpSpPr>
          <p:cNvPr id="170" name="Group 75">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71"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コンテンツ プレースホルダー 57">
            <a:extLst>
              <a:ext uri="{FF2B5EF4-FFF2-40B4-BE49-F238E27FC236}">
                <a16:creationId xmlns:a16="http://schemas.microsoft.com/office/drawing/2014/main" id="{98AEA33A-D2E6-4417-B0E0-AB7D659A6D34}"/>
              </a:ext>
            </a:extLst>
          </p:cNvPr>
          <p:cNvSpPr>
            <a:spLocks noGrp="1"/>
          </p:cNvSpPr>
          <p:nvPr>
            <p:ph idx="1"/>
          </p:nvPr>
        </p:nvSpPr>
        <p:spPr>
          <a:xfrm>
            <a:off x="597407" y="2721429"/>
            <a:ext cx="11000233" cy="3494314"/>
          </a:xfrm>
        </p:spPr>
        <p:txBody>
          <a:bodyPr anchor="ctr">
            <a:normAutofit/>
          </a:bodyPr>
          <a:lstStyle/>
          <a:p>
            <a:pPr algn="l"/>
            <a:r>
              <a:rPr lang="ja-JP" altLang="en-US" sz="2400" b="0" i="0" u="none" strike="noStrike" baseline="0" dirty="0">
                <a:latin typeface="RyoTextPlusN-Light"/>
              </a:rPr>
              <a:t>介護保険制度とは？</a:t>
            </a:r>
            <a:endParaRPr lang="en-US" altLang="ja-JP" sz="2400" b="0" i="0" u="none" strike="noStrike" baseline="0" dirty="0">
              <a:latin typeface="RyoTextPlusN-Light"/>
            </a:endParaRPr>
          </a:p>
          <a:p>
            <a:pPr algn="l"/>
            <a:r>
              <a:rPr lang="ja-JP" altLang="en-US" sz="2400" b="0" i="0" u="none" strike="noStrike" baseline="0" dirty="0">
                <a:latin typeface="RyoTextPlusN-Light"/>
              </a:rPr>
              <a:t>介護保険と医療保険の違いとは？</a:t>
            </a:r>
            <a:endParaRPr lang="en-US" altLang="ja-JP" sz="2400" b="0" i="0" u="none" strike="noStrike" baseline="0" dirty="0">
              <a:latin typeface="RyoTextPlusN-Light"/>
            </a:endParaRPr>
          </a:p>
          <a:p>
            <a:pPr algn="l"/>
            <a:r>
              <a:rPr lang="ja-JP" altLang="en-US" sz="2400" b="0" i="0" u="none" strike="noStrike" baseline="0" dirty="0">
                <a:latin typeface="RyoTextPlusN-Light"/>
              </a:rPr>
              <a:t>①加入者：医療保険は</a:t>
            </a:r>
            <a:r>
              <a:rPr lang="en-US" altLang="ja-JP" sz="2400" b="0" i="0" u="none" strike="noStrike" baseline="0" dirty="0">
                <a:latin typeface="RyoTextPlusN-Light"/>
              </a:rPr>
              <a:t>20 </a:t>
            </a:r>
            <a:r>
              <a:rPr lang="ja-JP" altLang="en-US" sz="2400" b="0" i="0" u="none" strike="noStrike" baseline="0" dirty="0">
                <a:latin typeface="RyoTextPlusN-Light"/>
              </a:rPr>
              <a:t>歳以上　介護保険は</a:t>
            </a:r>
            <a:r>
              <a:rPr lang="en-US" altLang="ja-JP" sz="2400" b="0" i="0" u="none" strike="noStrike" baseline="0" dirty="0">
                <a:latin typeface="RyoTextPlusN-Light"/>
              </a:rPr>
              <a:t>40 </a:t>
            </a:r>
            <a:r>
              <a:rPr lang="ja-JP" altLang="en-US" sz="2400" b="0" i="0" u="none" strike="noStrike" baseline="0" dirty="0">
                <a:latin typeface="RyoTextPlusN-Light"/>
              </a:rPr>
              <a:t>歳以上</a:t>
            </a:r>
            <a:endParaRPr lang="en-US" altLang="ja-JP" sz="2400" b="0" i="0" u="none" strike="noStrike" baseline="0" dirty="0">
              <a:latin typeface="RyoTextPlusN-Light"/>
            </a:endParaRPr>
          </a:p>
          <a:p>
            <a:pPr algn="l"/>
            <a:r>
              <a:rPr lang="ja-JP" altLang="en-US" sz="2400" b="0" i="0" u="none" strike="noStrike" baseline="0" dirty="0">
                <a:latin typeface="RyoTextPlusN-Light"/>
              </a:rPr>
              <a:t>②サービスを受けるには認定が必要：「自立支援」という理念</a:t>
            </a:r>
            <a:endParaRPr lang="en-US" altLang="ja-JP" sz="2400" b="0" i="0" u="none" strike="noStrike" baseline="0" dirty="0">
              <a:latin typeface="RyoTextPlusN-Light"/>
            </a:endParaRPr>
          </a:p>
          <a:p>
            <a:pPr algn="l"/>
            <a:r>
              <a:rPr lang="ja-JP" altLang="en-US" sz="2400" b="0" i="0" u="none" strike="noStrike" baseline="0" dirty="0">
                <a:latin typeface="RyoTextPlusN-Light"/>
              </a:rPr>
              <a:t>③給付に上限あり：超えた分は自費</a:t>
            </a:r>
            <a:endParaRPr lang="en-US" altLang="ja-JP" sz="2400" b="0" i="0" u="none" strike="noStrike" baseline="0" dirty="0">
              <a:latin typeface="RyoTextPlusN-Light"/>
            </a:endParaRPr>
          </a:p>
          <a:p>
            <a:pPr algn="l"/>
            <a:r>
              <a:rPr lang="ja-JP" altLang="en-US" sz="2400" b="0" i="0" u="none" strike="noStrike" baseline="0" dirty="0">
                <a:latin typeface="RyoTextPlusN-Light"/>
              </a:rPr>
              <a:t>④ケアプランを立てるのはケアマネジャー</a:t>
            </a:r>
            <a:endParaRPr lang="en-US" altLang="ja-JP" sz="2400" dirty="0">
              <a:latin typeface="RyoTextPlusN-Light"/>
            </a:endParaRPr>
          </a:p>
          <a:p>
            <a:pPr algn="l"/>
            <a:r>
              <a:rPr lang="ja-JP" altLang="en-US" sz="2400" b="0" i="0" u="none" strike="noStrike" baseline="0" dirty="0">
                <a:latin typeface="RyoTextPlusN-Light"/>
              </a:rPr>
              <a:t>⑤地域との結びつきが強い社会保険：保険者は市区町村</a:t>
            </a:r>
            <a:endParaRPr lang="ja-JP" altLang="en-US" sz="4000" dirty="0"/>
          </a:p>
        </p:txBody>
      </p:sp>
      <p:sp>
        <p:nvSpPr>
          <p:cNvPr id="188" name="Rectangle 9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フッター プレースホルダー 1">
            <a:extLst>
              <a:ext uri="{FF2B5EF4-FFF2-40B4-BE49-F238E27FC236}">
                <a16:creationId xmlns:a16="http://schemas.microsoft.com/office/drawing/2014/main" id="{66ADB95C-1CBD-4477-8E6E-1D7BDDD70284}"/>
              </a:ext>
            </a:extLst>
          </p:cNvPr>
          <p:cNvSpPr>
            <a:spLocks noGrp="1"/>
          </p:cNvSpPr>
          <p:nvPr>
            <p:ph type="ftr" sz="quarter" idx="11"/>
          </p:nvPr>
        </p:nvSpPr>
        <p:spPr/>
        <p:txBody>
          <a:bodyPr/>
          <a:lstStyle/>
          <a:p>
            <a:r>
              <a:rPr kumimoji="1" lang="ja-JP" altLang="en-US"/>
              <a:t>診療報酬・介護報酬のしくみと考え方第５版（福井トシ子・齋藤訓子編、日本看護協会出版会、</a:t>
            </a:r>
            <a:r>
              <a:rPr kumimoji="1" lang="en-US" altLang="ja-JP"/>
              <a:t>2020</a:t>
            </a:r>
            <a:r>
              <a:rPr kumimoji="1" lang="ja-JP" altLang="en-US"/>
              <a:t>）</a:t>
            </a:r>
          </a:p>
        </p:txBody>
      </p:sp>
    </p:spTree>
    <p:extLst>
      <p:ext uri="{BB962C8B-B14F-4D97-AF65-F5344CB8AC3E}">
        <p14:creationId xmlns:p14="http://schemas.microsoft.com/office/powerpoint/2010/main" val="13135971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TotalTime>
  <Words>4221</Words>
  <Application>Microsoft Office PowerPoint</Application>
  <PresentationFormat>ワイド画面</PresentationFormat>
  <Paragraphs>328</Paragraphs>
  <Slides>56</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56</vt:i4>
      </vt:variant>
    </vt:vector>
  </HeadingPairs>
  <TitlesOfParts>
    <vt:vector size="67" baseType="lpstr">
      <vt:lpstr>AvenirLTStd-Heavy</vt:lpstr>
      <vt:lpstr>RyoGothicPlusN-Bold</vt:lpstr>
      <vt:lpstr>RyoGothicPlusN-Heavy</vt:lpstr>
      <vt:lpstr>RyoGothicPlusN-Light</vt:lpstr>
      <vt:lpstr>RyoGothicPlusN-Medium</vt:lpstr>
      <vt:lpstr>RyoGothicPlusN-Regular</vt:lpstr>
      <vt:lpstr>RyoTextPlusN-Light</vt:lpstr>
      <vt:lpstr>游ゴシック</vt:lpstr>
      <vt:lpstr>游ゴシック Light</vt:lpstr>
      <vt:lpstr>Arial</vt:lpstr>
      <vt:lpstr>Office テーマ</vt:lpstr>
      <vt:lpstr>診療報酬・介護報酬の しくみと考え方  第5版</vt:lpstr>
      <vt:lpstr>  　序章    　なぜ、診療報酬・介護報酬を   　学ぶのか　　　　　　                           p.001</vt:lpstr>
      <vt:lpstr>0-1  2040 年ごろをみすえた看護と報酬                                                                     p.002</vt:lpstr>
      <vt:lpstr>    第1章      診療報酬・介護報酬のしくみと     考え方 　　　　　　　　                                                           p. 007 　　　　　　　</vt:lpstr>
      <vt:lpstr>1 社会保険のしくみと考え方                                                                    p.008</vt:lpstr>
      <vt:lpstr>2 保健、医療、福祉の違い                                                                    p.012</vt:lpstr>
      <vt:lpstr>3 医療保険のしくみと考え方                                                                    p.014</vt:lpstr>
      <vt:lpstr>4 保険診療の中身と範囲                                                                    p.018</vt:lpstr>
      <vt:lpstr>5 介護保険のしくみと考え方                                                                    p.023</vt:lpstr>
      <vt:lpstr>6 診療報酬のしくみと考え方                                                                    p.029</vt:lpstr>
      <vt:lpstr>7 介護報酬のしくみと考え方                                                                    p.037</vt:lpstr>
      <vt:lpstr>8 訪問看護の位置づけとしくみ                                                                    p.040</vt:lpstr>
      <vt:lpstr>8 訪問看護の位置づけとしくみ                                                                    p.043</vt:lpstr>
      <vt:lpstr>9 診療報酬上の看護の評価の歴史                                                                    p.046</vt:lpstr>
      <vt:lpstr>9 診療報酬上の入院看護の評価の歴史                                                                    p.049</vt:lpstr>
      <vt:lpstr>10 医療政策が決まるしくみ                                                                    p.053</vt:lpstr>
      <vt:lpstr>11 医療政策の変遷                                                                    p.055</vt:lpstr>
      <vt:lpstr>     第2章     診療報酬・介護報酬の改定の    意図・方向性     ─ 2040 年をみすえた全世代型社会保障へ 　　　　　　　　　                     p. 059</vt:lpstr>
      <vt:lpstr>12 人生100 年時代の到来                                                                    p.060</vt:lpstr>
      <vt:lpstr>13 医療政策の方向性と流れ：社会保障・     税の一体改革から全世代型社会保障改革へ                                                                                             p.062</vt:lpstr>
      <vt:lpstr>14 持続可能な医療・介護に向けた政策                                                                    p.064</vt:lpstr>
      <vt:lpstr> 15 地域における効率的かつ 　 効果的な医療提供体制の確保        p.067                                                                            </vt:lpstr>
      <vt:lpstr>15 地域における効率的かつ 　 効果的な医療提供体制の確保      p.074</vt:lpstr>
      <vt:lpstr>16 地域包括ケアシステム                                                                    p.077</vt:lpstr>
      <vt:lpstr>  第3章    診療報酬の算定と評価の考え方 　　　　　　　　                                                p. 081</vt:lpstr>
      <vt:lpstr>17 報酬の算定と運用が具体的に決まる      しくみ                                                 p.082</vt:lpstr>
      <vt:lpstr>18 外来の診療報酬                                                                                             p.092</vt:lpstr>
      <vt:lpstr>19入院基本料と看護配置、入院基本料等      加算の考え方                                    p.101</vt:lpstr>
      <vt:lpstr>19入院基本料と看護配置、入院基本料等      加算の考え方                                    p.110</vt:lpstr>
      <vt:lpstr>20 重症度，医療・看護必要度の考え方                                                                                             p.113</vt:lpstr>
      <vt:lpstr>21 DPC, DPC/PDPS の考え方                                                                                                            p.121</vt:lpstr>
      <vt:lpstr>21 DPC, DPC/PDPS の考え方                                                                                                            p.128</vt:lpstr>
      <vt:lpstr>22 手術点数の考え方                                                                                             p.139</vt:lpstr>
      <vt:lpstr>23 処置点数の考え方                                                                                             p.141</vt:lpstr>
      <vt:lpstr>24 診療報酬上の看護の専門性の評価                                                                                             p.142</vt:lpstr>
      <vt:lpstr>24 診療報酬上の看護の専門性の評価                                                                                             p.146</vt:lpstr>
      <vt:lpstr>25 労働環境の整備と働き方改革                                                                                             p.149</vt:lpstr>
      <vt:lpstr>26 新型コロナウイルス感染症への対応                                                                                             p.156</vt:lpstr>
      <vt:lpstr>     第4章     地域包括ケアの実現にむけて     ─在宅療養を支える入退院支援・連携の評価と        訪問看護、介護サービス                                                                                            p. 163</vt:lpstr>
      <vt:lpstr>27 入退院支援と地域連携の評価                                                            　　　　　           p.164</vt:lpstr>
      <vt:lpstr>28 在宅療養支援のための入退院支援・      連携の考え方と評価                        p.170</vt:lpstr>
      <vt:lpstr>28 在宅療養支援のための入退院支援・      連携の考え方と評価                        p.179</vt:lpstr>
      <vt:lpstr>29 在宅医療における診療報酬                                                                                     p.185</vt:lpstr>
      <vt:lpstr>30 訪問看護サービスの役割、対象者、報酬                                                                           p.190</vt:lpstr>
      <vt:lpstr>31 介護サービスの種類                                                                           p.201</vt:lpstr>
      <vt:lpstr>32 居宅介護支援（ケアマネジメント）                                                                           p.205</vt:lpstr>
      <vt:lpstr>33 居宅サービス①訪問系サービス                                                                           p.208</vt:lpstr>
      <vt:lpstr>34 居宅サービス②通所系サービス                                                                           p.211</vt:lpstr>
      <vt:lpstr>35 居宅サービス③短期入所系サービス                                                                           p.213</vt:lpstr>
      <vt:lpstr>36 居宅サービス④特定施設入居者生活介護                                                                           p.215</vt:lpstr>
      <vt:lpstr>37 居宅サービス⑤福祉用具貸与・特定福祉 　 用具販売                                                             p.217</vt:lpstr>
      <vt:lpstr>38 施設サービス（介護保険施設）                                                                           p.219</vt:lpstr>
      <vt:lpstr>39 地域密着型サービス                                                                           p.223</vt:lpstr>
      <vt:lpstr>40 介護予防サービス                                                                           p.226</vt:lpstr>
      <vt:lpstr>  参考 　　　　　　　　　　　　　　　　　　　　 p. 229</vt:lpstr>
      <vt:lpstr>参-1 周産期関連の診療報酬                                                                           p.230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診療報酬・介護報酬の しくみと考え方 第5版</dc:title>
  <dc:creator>岸 千束</dc:creator>
  <cp:lastModifiedBy>岸 千束</cp:lastModifiedBy>
  <cp:revision>24</cp:revision>
  <dcterms:created xsi:type="dcterms:W3CDTF">2020-11-09T08:09:13Z</dcterms:created>
  <dcterms:modified xsi:type="dcterms:W3CDTF">2020-11-10T02:29:27Z</dcterms:modified>
</cp:coreProperties>
</file>